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41"/>
  </p:handoutMasterIdLst>
  <p:sldIdLst>
    <p:sldId id="256" r:id="rId3"/>
    <p:sldId id="353" r:id="rId5"/>
    <p:sldId id="347" r:id="rId6"/>
    <p:sldId id="350" r:id="rId7"/>
    <p:sldId id="354" r:id="rId8"/>
    <p:sldId id="355" r:id="rId9"/>
    <p:sldId id="357" r:id="rId10"/>
    <p:sldId id="360" r:id="rId11"/>
    <p:sldId id="361" r:id="rId12"/>
    <p:sldId id="363" r:id="rId13"/>
    <p:sldId id="351" r:id="rId14"/>
    <p:sldId id="364" r:id="rId15"/>
    <p:sldId id="317" r:id="rId16"/>
    <p:sldId id="365" r:id="rId17"/>
    <p:sldId id="367" r:id="rId18"/>
    <p:sldId id="281" r:id="rId19"/>
    <p:sldId id="282" r:id="rId20"/>
    <p:sldId id="368" r:id="rId21"/>
    <p:sldId id="285" r:id="rId22"/>
    <p:sldId id="286" r:id="rId23"/>
    <p:sldId id="283" r:id="rId24"/>
    <p:sldId id="284" r:id="rId25"/>
    <p:sldId id="302" r:id="rId26"/>
    <p:sldId id="303" r:id="rId27"/>
    <p:sldId id="369" r:id="rId28"/>
    <p:sldId id="289" r:id="rId29"/>
    <p:sldId id="290" r:id="rId30"/>
    <p:sldId id="291" r:id="rId31"/>
    <p:sldId id="319" r:id="rId32"/>
    <p:sldId id="318" r:id="rId33"/>
    <p:sldId id="325" r:id="rId34"/>
    <p:sldId id="292" r:id="rId35"/>
    <p:sldId id="293" r:id="rId36"/>
    <p:sldId id="320" r:id="rId37"/>
    <p:sldId id="294" r:id="rId38"/>
    <p:sldId id="295" r:id="rId39"/>
    <p:sldId id="296" r:id="rId40"/>
  </p:sldIdLst>
  <p:sldSz cx="9144000" cy="5143500"/>
  <p:notesSz cx="6858000" cy="9144000"/>
  <p:embeddedFontLst>
    <p:embeddedFont>
      <p:font typeface="Lora SemiBold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731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rte" initials="k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F19"/>
    <a:srgbClr val="CBD7BF"/>
    <a:srgbClr val="BFD1D9"/>
    <a:srgbClr val="4AB2DF"/>
    <a:srgbClr val="40EAC7"/>
    <a:srgbClr val="49ED6C"/>
    <a:srgbClr val="64E938"/>
    <a:srgbClr val="64E737"/>
    <a:srgbClr val="C6EB4C"/>
    <a:srgbClr val="E9B2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731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font" Target="fonts/font4.fntdata"/><Relationship Id="rId48" Type="http://schemas.openxmlformats.org/officeDocument/2006/relationships/font" Target="fonts/font3.fntdata"/><Relationship Id="rId47" Type="http://schemas.openxmlformats.org/officeDocument/2006/relationships/font" Target="fonts/font2.fntdata"/><Relationship Id="rId46" Type="http://schemas.openxmlformats.org/officeDocument/2006/relationships/font" Target="fonts/font1.fntdata"/><Relationship Id="rId45" Type="http://schemas.openxmlformats.org/officeDocument/2006/relationships/commentAuthors" Target="commentAuthors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12T16:23:52.520" idx="2">
    <p:pos x="25" y="32"/>
    <p:text>В первую очередь рассмотрим какими сущностями оперирует астрофизика, какие есть там данные, какие признаки изучаются.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12T16:25:55.420" idx="3">
    <p:pos x="10" y="3"/>
    <p:text>Астрофизика изучает астрономические объекты, звезды, глактики и т.д.
Все эти объекты могут быть охарактеризованные своими признаками, такими как позиция объекта на небесной сфере, силой излучения - потоком и другими признаками.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12T16:17:57.767" idx="1">
    <p:pos x="90" y="-127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3.xml"/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GIF"/><Relationship Id="rId1" Type="http://schemas.openxmlformats.org/officeDocument/2006/relationships/image" Target="../media/image18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1">
            <a:lum bright="24000"/>
          </a:blip>
          <a:stretch>
            <a:fillRect/>
          </a:stretch>
        </p:blipFill>
        <p:spPr>
          <a:xfrm>
            <a:off x="0" y="0"/>
            <a:ext cx="91433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800">
                <a:latin typeface="Lora SemiBold"/>
                <a:ea typeface="Lora SemiBold"/>
                <a:cs typeface="Lora SemiBold"/>
                <a:sym typeface="Lora SemiBold"/>
              </a:rPr>
              <a:t>CosMatch: Инструмент для отождествления и поиска астрономических объектов с использованием машинного обучения</a:t>
            </a:r>
            <a:endParaRPr sz="2800"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255520" y="3054350"/>
            <a:ext cx="6410960" cy="1143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/>
              <a:t>Доклад студ</a:t>
            </a:r>
            <a:r>
              <a:rPr lang="ru-RU" altLang="en-US"/>
              <a:t>ента</a:t>
            </a:r>
            <a:r>
              <a:rPr lang="en-US"/>
              <a:t> Тэаро К. А., </a:t>
            </a:r>
            <a:endParaRPr lang="en-US"/>
          </a:p>
          <a:p>
            <a:pPr algn="r"/>
            <a:r>
              <a:rPr lang="en-US"/>
              <a:t>к. ф.-м. н.,с. н. с. Мещеряков А. В., </a:t>
            </a:r>
            <a:endParaRPr lang="en-US"/>
          </a:p>
          <a:p>
            <a:pPr algn="r"/>
            <a:r>
              <a:rPr lang="en-US"/>
              <a:t>гл. инженер Герасимов С. В.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 bright="2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3" name="Rectangles 22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Астрономические тела и способы их изучения</a:t>
            </a:r>
            <a:endParaRPr lang="ru-RU" altLang="en-US"/>
          </a:p>
        </p:txBody>
      </p:sp>
      <p:sp>
        <p:nvSpPr>
          <p:cNvPr id="12" name="Rectangles 1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3" idx="2"/>
            <a:endCxn id="19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/>
        </p:nvSpPr>
        <p:spPr>
          <a:xfrm>
            <a:off x="-635" y="288290"/>
            <a:ext cx="6918325" cy="7296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 fontScale="8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>
                <a:sym typeface="+mn-ea"/>
              </a:rPr>
              <a:t>Формальная постановка задачи отождествления</a:t>
            </a:r>
            <a:endParaRPr lang="ru-RU" altLang="ru-RU"/>
          </a:p>
        </p:txBody>
      </p:sp>
      <p:pic>
        <p:nvPicPr>
          <p:cNvPr id="5" name="Picture 4" descr="ФПЗ_отождествл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0" y="1229360"/>
            <a:ext cx="5425440" cy="374078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Вот формальная постановка описанной раньше задачи отождествления. На вход алгоритму дается два каталога - каталог высокой точности (например оптический), и каталог низкой точности (например рентгеновский).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r>
              <a:rPr lang="ru-RU" altLang="en-US">
                <a:solidFill>
                  <a:schemeClr val="tx1"/>
                </a:solidFill>
              </a:rPr>
              <a:t>Алгоритм должен выдавать таблицу из всех обьектов рентгеновского каталога, с указанием обьекта оптического каталога, который является отождествлением. Ну и сообветственно, должны вместе с оптическим объектом прибавляться и его оптические признаки.</a:t>
            </a:r>
            <a:br>
              <a:rPr lang="ru-RU" altLang="en-US">
                <a:solidFill>
                  <a:schemeClr val="tx1"/>
                </a:solidFill>
              </a:rPr>
            </a:br>
            <a:br>
              <a:rPr lang="ru-RU" altLang="en-US">
                <a:solidFill>
                  <a:schemeClr val="tx1"/>
                </a:solidFill>
              </a:rPr>
            </a:br>
            <a:r>
              <a:rPr lang="ru-RU" altLang="en-US">
                <a:solidFill>
                  <a:schemeClr val="tx1"/>
                </a:solidFill>
              </a:rPr>
              <a:t>Таким образом полученный алгоритм позволит получать для рентгеновских обьектов большее пространство признаков. Позволив при этом более подробно изучать эти обьекты.</a:t>
            </a:r>
            <a:endParaRPr lang="ru-RU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Rectangles 7"/>
          <p:cNvSpPr/>
          <p:nvPr/>
        </p:nvSpPr>
        <p:spPr>
          <a:xfrm>
            <a:off x="4572000" y="3194685"/>
            <a:ext cx="4653280" cy="79692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5080" y="1035685"/>
            <a:ext cx="4653280" cy="79692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311785" y="1152525"/>
            <a:ext cx="4330065" cy="795655"/>
          </a:xfrm>
        </p:spPr>
        <p:txBody>
          <a:bodyPr/>
          <a:p>
            <a:r>
              <a:rPr lang="ru-RU" altLang="en-US"/>
              <a:t>Поняли астрономические данные</a:t>
            </a:r>
            <a:endParaRPr lang="ru-RU" altLang="en-US"/>
          </a:p>
        </p:txBody>
      </p:sp>
      <p:sp>
        <p:nvSpPr>
          <p:cNvPr id="4" name="Text Placeholder 2"/>
          <p:cNvSpPr/>
          <p:nvPr/>
        </p:nvSpPr>
        <p:spPr>
          <a:xfrm>
            <a:off x="4813935" y="3380740"/>
            <a:ext cx="4330065" cy="795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>
              <a:buNone/>
            </a:pPr>
            <a:r>
              <a:rPr lang="ru-RU" altLang="en-US"/>
              <a:t>Теперь как их можно изучать</a:t>
            </a:r>
            <a:endParaRPr lang="ru-RU" altLang="en-US"/>
          </a:p>
        </p:txBody>
      </p:sp>
      <p:sp>
        <p:nvSpPr>
          <p:cNvPr id="9" name="Rounded Rectangle 8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Разобрались с астрономическими данными, получили качественную информацию об объектах. ЧТо дальше?</a:t>
            </a:r>
            <a:endParaRPr lang="ru-RU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 bright="2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3" name="Rectangles 22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Астрономические тела и способы их изучения</a:t>
            </a:r>
            <a:endParaRPr lang="ru-RU" altLang="en-US"/>
          </a:p>
        </p:txBody>
      </p:sp>
      <p:sp>
        <p:nvSpPr>
          <p:cNvPr id="12" name="Rectangles 1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3" idx="2"/>
            <a:endCxn id="19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/>
        </p:nvSpPr>
        <p:spPr>
          <a:xfrm>
            <a:off x="-635" y="288290"/>
            <a:ext cx="6918325" cy="7296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>
                <a:sym typeface="+mn-ea"/>
              </a:rPr>
              <a:t>Различные задачи анализа</a:t>
            </a:r>
            <a:endParaRPr lang="ru-RU" altLang="ru-RU"/>
          </a:p>
        </p:txBody>
      </p:sp>
      <p:pic>
        <p:nvPicPr>
          <p:cNvPr id="5" name="Picture 4" descr="ВВЕДЕНИЕ_что_делать_можн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" y="1214120"/>
            <a:ext cx="5999480" cy="348424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Применять прищнаковое пространство можно для решения многих задач. 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r>
              <a:rPr lang="ru-RU" altLang="en-US">
                <a:solidFill>
                  <a:schemeClr val="tx1"/>
                </a:solidFill>
              </a:rPr>
              <a:t>В частности задачи изучения свойств обьектов, изучения частотности обьектов. Или то, чем я занимался - поиск представителей редких классов.</a:t>
            </a:r>
            <a:endParaRPr lang="ru-RU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Rectangles 0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288290"/>
            <a:ext cx="6918325" cy="72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Различные редкие классы</a:t>
            </a:r>
            <a:endParaRPr lang="ru-RU"/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4" name="Rectangles 23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-128905" y="3957955"/>
            <a:ext cx="7046595" cy="1731645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776730" y="4186555"/>
            <a:ext cx="336359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ru-RU" altLang="ru-RU">
                <a:solidFill>
                  <a:schemeClr val="tx1"/>
                </a:solidFill>
                <a:sym typeface="+mn-ea"/>
              </a:rPr>
              <a:t>Каждый класс характеризуется различными признаками, описывающими излучения тел с разными длиными волн</a:t>
            </a:r>
            <a:endParaRPr lang="ru-RU" altLang="ru-RU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endCxn id="13" idx="0"/>
          </p:cNvCxnSpPr>
          <p:nvPr/>
        </p:nvCxnSpPr>
        <p:spPr>
          <a:xfrm>
            <a:off x="8107680" y="2680970"/>
            <a:ext cx="6985" cy="2749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11785" y="1720215"/>
            <a:ext cx="2015490" cy="202946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altLang="en-US">
                <a:solidFill>
                  <a:schemeClr val="tx1"/>
                </a:solidFill>
              </a:rPr>
              <a:t>HMXB</a:t>
            </a:r>
            <a:endParaRPr lang="en-US" altLang="en-US">
              <a:solidFill>
                <a:schemeClr val="tx1"/>
              </a:solidFill>
            </a:endParaRPr>
          </a:p>
          <a:p>
            <a:pPr algn="ctr"/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4275" y="1719580"/>
            <a:ext cx="2015490" cy="205930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en-US" altLang="ru-RU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596765" y="1719580"/>
            <a:ext cx="2015490" cy="203009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en-US" altLang="ru-RU">
              <a:solidFill>
                <a:schemeClr val="tx1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4613275" y="1221105"/>
            <a:ext cx="2006600" cy="362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b="1">
                <a:solidFill>
                  <a:schemeClr val="dk1"/>
                </a:solidFill>
                <a:sym typeface="+mn-ea"/>
              </a:rPr>
              <a:t>Wolf-Raiet</a:t>
            </a:r>
            <a:endParaRPr lang="en-US" b="1"/>
          </a:p>
        </p:txBody>
      </p:sp>
      <p:sp>
        <p:nvSpPr>
          <p:cNvPr id="20" name="Text Box 19"/>
          <p:cNvSpPr txBox="1"/>
          <p:nvPr/>
        </p:nvSpPr>
        <p:spPr>
          <a:xfrm>
            <a:off x="2480310" y="1221105"/>
            <a:ext cx="2023110" cy="367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b="1"/>
              <a:t>Cataclysmic variable</a:t>
            </a:r>
            <a:endParaRPr lang="en-US" b="1"/>
          </a:p>
        </p:txBody>
      </p:sp>
      <p:sp>
        <p:nvSpPr>
          <p:cNvPr id="21" name="Text Box 20"/>
          <p:cNvSpPr txBox="1"/>
          <p:nvPr/>
        </p:nvSpPr>
        <p:spPr>
          <a:xfrm>
            <a:off x="309880" y="1167765"/>
            <a:ext cx="2023110" cy="485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b="1"/>
              <a:t>High-Mass X-ray Binaries (HMXB)</a:t>
            </a:r>
            <a:endParaRPr lang="en-US" b="1"/>
          </a:p>
        </p:txBody>
      </p:sp>
      <p:sp>
        <p:nvSpPr>
          <p:cNvPr id="22" name="Rectangles 21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endCxn id="22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Редким классом назовем набор обьектов, представителей которых известно относительно мало - для сравнения. Всего астрономических обьектов порядка миллиардов известно, когда представителей класса </a:t>
            </a:r>
            <a:r>
              <a:rPr lang="en-US" altLang="en-US">
                <a:solidFill>
                  <a:schemeClr val="tx1"/>
                </a:solidFill>
              </a:rPr>
              <a:t>HMxB</a:t>
            </a:r>
            <a:r>
              <a:rPr lang="ru-RU" altLang="en-US">
                <a:solidFill>
                  <a:schemeClr val="tx1"/>
                </a:solidFill>
              </a:rPr>
              <a:t> известно 180. Представителей класса </a:t>
            </a:r>
            <a:r>
              <a:rPr lang="en-US" altLang="en-US">
                <a:solidFill>
                  <a:schemeClr val="tx1"/>
                </a:solidFill>
              </a:rPr>
              <a:t>CV</a:t>
            </a:r>
            <a:r>
              <a:rPr lang="ru-RU" altLang="en-US">
                <a:solidFill>
                  <a:schemeClr val="tx1"/>
                </a:solidFill>
              </a:rPr>
              <a:t> применрно около тысячи.</a:t>
            </a:r>
            <a:endParaRPr lang="ru-RU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Rectangles 0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-37465"/>
            <a:ext cx="6918325" cy="1055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Формальная постановка задачи поиска объектов редких классов</a:t>
            </a:r>
            <a:endParaRPr lang="ru-RU"/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4" name="Rectangles 23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endCxn id="13" idx="0"/>
          </p:cNvCxnSpPr>
          <p:nvPr/>
        </p:nvCxnSpPr>
        <p:spPr>
          <a:xfrm>
            <a:off x="8107680" y="2680970"/>
            <a:ext cx="6985" cy="2749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Rectangles 21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endCxn id="22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Picture 5" descr="ФПЗ_поис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245" y="1770380"/>
            <a:ext cx="6552565" cy="265747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>
                <a:solidFill>
                  <a:schemeClr val="tx1"/>
                </a:solidFill>
              </a:rPr>
              <a:t>Формально поставим такую задачу- поиск обьектов редких классов. На вход алгоритму дается несколько каталогов из разных спектральных диапазонов. Из этих каталогов с помощью решения прошлой задачи строится набор обьектов, с признаками из всех заданных каталогов. Также дается некая известная разметка - представители этого редкого класса. </a:t>
            </a:r>
            <a:br>
              <a:rPr lang="ru-RU">
                <a:solidFill>
                  <a:schemeClr val="tx1"/>
                </a:solidFill>
              </a:rPr>
            </a:br>
            <a:r>
              <a:rPr lang="ru-RU">
                <a:solidFill>
                  <a:schemeClr val="tx1"/>
                </a:solidFill>
              </a:rPr>
              <a:t>На выход алгоритм должен выдавать ранжированный список кандидатов в этот класс. </a:t>
            </a:r>
            <a:endParaRPr lang="ru-RU">
              <a:solidFill>
                <a:schemeClr val="tx1"/>
              </a:solidFill>
            </a:endParaRPr>
          </a:p>
          <a:p>
            <a:pPr algn="ctr"/>
            <a:r>
              <a:rPr lang="ru-RU">
                <a:solidFill>
                  <a:schemeClr val="tx1"/>
                </a:solidFill>
              </a:rPr>
              <a:t>Далее этот список кандидатов может быть изучен учеными для подтверждения принадлежности классу.</a:t>
            </a:r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Rectangles 0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-37465"/>
            <a:ext cx="6918325" cy="1055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Две задачи</a:t>
            </a:r>
            <a:endParaRPr lang="ru-RU" b="1"/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4" name="Rectangles 23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endCxn id="13" idx="0"/>
          </p:cNvCxnSpPr>
          <p:nvPr/>
        </p:nvCxnSpPr>
        <p:spPr>
          <a:xfrm>
            <a:off x="8107680" y="2680970"/>
            <a:ext cx="6985" cy="2749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Rectangles 21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endCxn id="22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463550" y="1657985"/>
            <a:ext cx="2816860" cy="300164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2000" b="1">
                <a:solidFill>
                  <a:srgbClr val="ECFF19"/>
                </a:solidFill>
              </a:rPr>
              <a:t>Отождествление</a:t>
            </a:r>
            <a:endParaRPr lang="ru-RU" altLang="en-US" sz="2000" b="1">
              <a:solidFill>
                <a:srgbClr val="ECFF19"/>
              </a:solidFill>
            </a:endParaRPr>
          </a:p>
          <a:p>
            <a:pPr algn="ctr"/>
            <a:endParaRPr lang="ru-RU" altLang="en-US" b="1">
              <a:solidFill>
                <a:srgbClr val="ECFF19"/>
              </a:solidFill>
            </a:endParaRPr>
          </a:p>
          <a:p>
            <a:pPr algn="ctr"/>
            <a:r>
              <a:rPr lang="ru-RU" altLang="en-US" b="1">
                <a:solidFill>
                  <a:srgbClr val="ECFF19"/>
                </a:solidFill>
              </a:rPr>
              <a:t>Поиск соответствий между двумя каталогами из разных спектральных диапазонов</a:t>
            </a:r>
            <a:endParaRPr lang="ru-RU" altLang="en-US" b="1">
              <a:solidFill>
                <a:srgbClr val="ECFF19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54120" y="1657985"/>
            <a:ext cx="2816860" cy="300164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2000" b="1">
                <a:solidFill>
                  <a:schemeClr val="accent6"/>
                </a:solidFill>
              </a:rPr>
              <a:t>Поиск объектов</a:t>
            </a:r>
            <a:endParaRPr lang="ru-RU" altLang="en-US" sz="2000" b="1">
              <a:solidFill>
                <a:schemeClr val="accent6"/>
              </a:solidFill>
            </a:endParaRPr>
          </a:p>
          <a:p>
            <a:pPr algn="ctr"/>
            <a:endParaRPr lang="ru-RU" altLang="en-US" b="1">
              <a:solidFill>
                <a:schemeClr val="accent6"/>
              </a:solidFill>
            </a:endParaRPr>
          </a:p>
          <a:p>
            <a:pPr algn="ctr"/>
            <a:r>
              <a:rPr lang="ru-RU" altLang="en-US" b="1">
                <a:solidFill>
                  <a:schemeClr val="accent6"/>
                </a:solidFill>
              </a:rPr>
              <a:t>Поиск объектов редких классов в больших астрономических каталогах</a:t>
            </a:r>
            <a:endParaRPr lang="ru-RU" altLang="en-US" b="1">
              <a:solidFill>
                <a:schemeClr val="accent6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>
                <a:solidFill>
                  <a:schemeClr val="tx1"/>
                </a:solidFill>
              </a:rPr>
              <a:t>Таким образом решается две задачи - отождествление различных каталогов и поиск представителей редких классов.</a:t>
            </a:r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s 19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288290"/>
            <a:ext cx="6918325" cy="72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>
                <a:sym typeface="+mn-ea"/>
              </a:rPr>
              <a:t>Актуальность</a:t>
            </a:r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387223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ru-RU" altLang="en-US" sz="1600" b="1">
                <a:solidFill>
                  <a:schemeClr val="tx1"/>
                </a:solidFill>
                <a:sym typeface="+mn-ea"/>
              </a:rPr>
              <a:t>Актуальность отождествления</a:t>
            </a:r>
            <a:endParaRPr lang="ru-RU" altLang="en-US" sz="1600" b="1">
              <a:solidFill>
                <a:schemeClr val="tx1"/>
              </a:solidFill>
              <a:sym typeface="+mn-ea"/>
            </a:endParaRPr>
          </a:p>
          <a:p>
            <a:pPr marL="285750" lvl="0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Позволяет более глубоко анализировать астрономические объекты</a:t>
            </a:r>
            <a:endParaRPr lang="ru-RU" altLang="en-US" sz="1600" b="1">
              <a:solidFill>
                <a:schemeClr val="tx1"/>
              </a:solidFill>
              <a:sym typeface="+mn-e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ru-RU" altLang="en-US" sz="1600" b="1">
                <a:solidFill>
                  <a:schemeClr val="tx1"/>
                </a:solidFill>
                <a:sym typeface="+mn-ea"/>
              </a:rPr>
              <a:t>Актуальность поиска особых объектов</a:t>
            </a:r>
            <a:endParaRPr lang="ru-RU" altLang="en-US" sz="1600" b="1">
              <a:solidFill>
                <a:schemeClr val="tx1"/>
              </a:solidFill>
              <a:sym typeface="+mn-ea"/>
            </a:endParaRPr>
          </a:p>
          <a:p>
            <a:pPr marL="285750" lvl="0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Подробная разметка неизвестных астрономических объектов позволит более глубоко анализировать эволюцию вселенной.</a:t>
            </a:r>
            <a:endParaRPr lang="ru-RU" altLang="en-US" sz="1600">
              <a:solidFill>
                <a:schemeClr val="tx1"/>
              </a:solidFill>
            </a:endParaRPr>
          </a:p>
          <a:p>
            <a:pPr marL="285750" lvl="0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Представитель редких классов обладают специфическими особенностями, поэтому наиболее интересны для ученых.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ru-RU" altLang="en-US" sz="1600" b="1">
                <a:solidFill>
                  <a:schemeClr val="tx1"/>
                </a:solidFill>
                <a:sym typeface="+mn-ea"/>
              </a:rPr>
              <a:t>Актуальность машинного обучения:</a:t>
            </a:r>
            <a:endParaRPr lang="ru-RU" altLang="en-US" sz="1600" b="1">
              <a:solidFill>
                <a:schemeClr val="tx1"/>
              </a:solidFill>
              <a:sym typeface="+mn-ea"/>
            </a:endParaRPr>
          </a:p>
          <a:p>
            <a:pPr marL="285750" lvl="0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Огромные размеры данных.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  <a:p>
            <a:pPr marL="285750" lvl="0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Возможность применения на других данных.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Rectangles 2"/>
          <p:cNvSpPr/>
          <p:nvPr/>
        </p:nvSpPr>
        <p:spPr>
          <a:xfrm>
            <a:off x="7148195" y="143510"/>
            <a:ext cx="1932940" cy="4651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7301865" y="33655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301865" y="957580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301865" y="157861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301865" y="282067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344170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301865" y="406273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Техническая реализация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114665" y="79883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112125" y="1423670"/>
            <a:ext cx="2540" cy="1549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114665" y="204089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8114665" y="2676525"/>
            <a:ext cx="4445" cy="144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08950" y="3281045"/>
            <a:ext cx="5715" cy="1606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114665" y="390398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>
                <a:solidFill>
                  <a:schemeClr val="tx1"/>
                </a:solidFill>
              </a:rPr>
              <a:t>Несколько слов об актуальности задач. </a:t>
            </a:r>
            <a:endParaRPr lang="ru-RU">
              <a:solidFill>
                <a:schemeClr val="tx1"/>
              </a:solidFill>
            </a:endParaRPr>
          </a:p>
          <a:p>
            <a:pPr algn="ctr"/>
            <a:r>
              <a:rPr lang="ru-RU">
                <a:solidFill>
                  <a:schemeClr val="tx1"/>
                </a:solidFill>
              </a:rPr>
              <a:t>Важности задачи отождествления состоит в том, что она является подзадачей для многих различных космических исследований. Позволяя строить более широкое признаковое пространство для обьектов, она позволяет более глубоко изучать эти обьекты.</a:t>
            </a:r>
            <a:endParaRPr lang="ru-RU">
              <a:solidFill>
                <a:schemeClr val="tx1"/>
              </a:solidFill>
            </a:endParaRPr>
          </a:p>
          <a:p>
            <a:pPr algn="ctr"/>
            <a:endParaRPr lang="ru-RU">
              <a:solidFill>
                <a:schemeClr val="tx1"/>
              </a:solidFill>
            </a:endParaRPr>
          </a:p>
          <a:p>
            <a:pPr algn="ctr"/>
            <a:r>
              <a:rPr lang="ru-RU">
                <a:solidFill>
                  <a:schemeClr val="tx1"/>
                </a:solidFill>
              </a:rPr>
              <a:t>Актуальность задачи поиска редких обьектов стоит в предметной области. Для астрономов такие обьекты как правило крайне интересны. </a:t>
            </a:r>
            <a:endParaRPr lang="ru-RU">
              <a:solidFill>
                <a:schemeClr val="tx1"/>
              </a:solidFill>
            </a:endParaRPr>
          </a:p>
          <a:p>
            <a:pPr algn="ctr"/>
            <a:endParaRPr lang="ru-RU">
              <a:solidFill>
                <a:schemeClr val="tx1"/>
              </a:solidFill>
            </a:endParaRPr>
          </a:p>
          <a:p>
            <a:pPr algn="ctr"/>
            <a:r>
              <a:rPr lang="ru-RU">
                <a:solidFill>
                  <a:schemeClr val="tx1"/>
                </a:solidFill>
              </a:rPr>
              <a:t>Отельно важно упомянуть актальности использования машинного обучения для решения данных задач. Признаков очень много, и строить мат модели на них крайне труднозатратно. Да и еще и вариативность признков большая. При замене входных данных придестя строить новые модели. В МЛ такого нет.</a:t>
            </a:r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s 19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288290"/>
            <a:ext cx="6918325" cy="72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>
                <a:sym typeface="+mn-ea"/>
              </a:rPr>
              <a:t>Постановка задачи</a:t>
            </a:r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3642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-RU" sz="1600">
                <a:solidFill>
                  <a:schemeClr val="tx1"/>
                </a:solidFill>
                <a:sym typeface="+mn-ea"/>
              </a:rPr>
              <a:t>Исследовать и разработать подход для отождествления астрономических каталогов из разных спектральных диапазонов.</a:t>
            </a:r>
            <a:endParaRPr lang="en-US" sz="1600">
              <a:solidFill>
                <a:schemeClr val="tx1"/>
              </a:solidFill>
              <a:sym typeface="+mn-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 sz="1600">
                <a:solidFill>
                  <a:schemeClr val="tx1"/>
                </a:solidFill>
                <a:sym typeface="+mn-ea"/>
              </a:rPr>
              <a:t>Исследовать и разработать 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подход </a:t>
            </a:r>
            <a:r>
              <a:rPr lang="en-US" sz="1600">
                <a:solidFill>
                  <a:schemeClr val="tx1"/>
                </a:solidFill>
                <a:sym typeface="+mn-ea"/>
              </a:rPr>
              <a:t>для поиска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рентгеновских</a:t>
            </a:r>
            <a:r>
              <a:rPr lang="en-US" sz="1600">
                <a:solidFill>
                  <a:schemeClr val="tx1"/>
                </a:solidFill>
                <a:sym typeface="+mn-ea"/>
              </a:rPr>
              <a:t> </a:t>
            </a:r>
            <a:r>
              <a:rPr lang="ru-RU" sz="1600">
                <a:solidFill>
                  <a:schemeClr val="tx1"/>
                </a:solidFill>
                <a:sym typeface="+mn-ea"/>
              </a:rPr>
              <a:t>объектов редких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астрономических</a:t>
            </a:r>
            <a:r>
              <a:rPr lang="ru-RU" sz="1600">
                <a:solidFill>
                  <a:schemeClr val="tx1"/>
                </a:solidFill>
                <a:sym typeface="+mn-ea"/>
              </a:rPr>
              <a:t> классов в больших массивах данных с использованием машинного обучения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.</a:t>
            </a:r>
            <a:endParaRPr lang="en-US" sz="1600">
              <a:solidFill>
                <a:schemeClr val="tx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Подготовить инструмент 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в открытом доступе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, реализующий решение этих двух задач.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Rectangles 2"/>
          <p:cNvSpPr/>
          <p:nvPr/>
        </p:nvSpPr>
        <p:spPr>
          <a:xfrm>
            <a:off x="7148195" y="143510"/>
            <a:ext cx="1932940" cy="4651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7301865" y="33655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301865" y="95758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301865" y="1578610"/>
            <a:ext cx="1625600" cy="4622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301865" y="282067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344170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301865" y="406273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Техническая реализация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114665" y="79883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endCxn id="11" idx="0"/>
          </p:cNvCxnSpPr>
          <p:nvPr/>
        </p:nvCxnSpPr>
        <p:spPr>
          <a:xfrm>
            <a:off x="8112125" y="1423670"/>
            <a:ext cx="2540" cy="1549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1" idx="2"/>
            <a:endCxn id="16" idx="0"/>
          </p:cNvCxnSpPr>
          <p:nvPr/>
        </p:nvCxnSpPr>
        <p:spPr>
          <a:xfrm>
            <a:off x="8114665" y="204089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17" idx="0"/>
          </p:cNvCxnSpPr>
          <p:nvPr/>
        </p:nvCxnSpPr>
        <p:spPr>
          <a:xfrm flipH="1">
            <a:off x="8114665" y="2676525"/>
            <a:ext cx="4445" cy="144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18" idx="0"/>
          </p:cNvCxnSpPr>
          <p:nvPr/>
        </p:nvCxnSpPr>
        <p:spPr>
          <a:xfrm>
            <a:off x="8108950" y="3281045"/>
            <a:ext cx="5715" cy="1606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8" idx="2"/>
            <a:endCxn id="19" idx="0"/>
          </p:cNvCxnSpPr>
          <p:nvPr/>
        </p:nvCxnSpPr>
        <p:spPr>
          <a:xfrm>
            <a:off x="8114665" y="390398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ОБЗОР НАЧИНАЕТСЯ!</a:t>
            </a:r>
            <a:endParaRPr lang="ru-RU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s 17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Обзор </a:t>
            </a:r>
            <a:r>
              <a:rPr lang="ru-RU" altLang="en-US">
                <a:sym typeface="+mn-ea"/>
              </a:rPr>
              <a:t>наборов данных</a:t>
            </a:r>
            <a:r>
              <a:rPr lang="en-US">
                <a:sym typeface="+mn-ea"/>
              </a:rPr>
              <a:t> 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670" y="4139565"/>
            <a:ext cx="298513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ru-RU" altLang="en-US" sz="1200" b="1">
                <a:solidFill>
                  <a:schemeClr val="tx1"/>
                </a:solidFill>
                <a:sym typeface="+mn-ea"/>
              </a:rPr>
              <a:t>Для задачи отождествления:</a:t>
            </a:r>
            <a:endParaRPr lang="ru-RU" altLang="en-US" sz="12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ru-RU" altLang="en-US" sz="1200" b="1">
                <a:solidFill>
                  <a:schemeClr val="tx1"/>
                </a:solidFill>
                <a:sym typeface="+mn-ea"/>
              </a:rPr>
              <a:t>4</a:t>
            </a:r>
            <a:r>
              <a:rPr lang="en-US" altLang="en-US" sz="1200" b="1">
                <a:solidFill>
                  <a:schemeClr val="tx1"/>
                </a:solidFill>
                <a:sym typeface="+mn-ea"/>
              </a:rPr>
              <a:t>XMM-NEWTON</a:t>
            </a:r>
            <a:endParaRPr lang="en-US" altLang="en-US" sz="12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en-US" sz="1200" b="1">
                <a:solidFill>
                  <a:schemeClr val="tx1"/>
                </a:solidFill>
                <a:sym typeface="+mn-ea"/>
              </a:rPr>
              <a:t>Chandra</a:t>
            </a:r>
            <a:endParaRPr lang="en-US" altLang="en-US" sz="12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en-US" sz="1200" b="1">
                <a:solidFill>
                  <a:schemeClr val="tx1"/>
                </a:solidFill>
                <a:sym typeface="+mn-ea"/>
              </a:rPr>
              <a:t>PanSTARRS</a:t>
            </a:r>
            <a:endParaRPr lang="en-US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507740" y="4139565"/>
            <a:ext cx="2985135" cy="94932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ru-RU" altLang="ru-RU" sz="1200" b="1">
                <a:solidFill>
                  <a:schemeClr val="tx1"/>
                </a:solidFill>
                <a:sym typeface="+mn-ea"/>
              </a:rPr>
              <a:t>Для задачи поиска:</a:t>
            </a:r>
            <a:endParaRPr lang="ru-RU" altLang="ru-RU" sz="12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ru-RU" altLang="ru-RU" sz="1200" b="1">
                <a:solidFill>
                  <a:schemeClr val="tx1"/>
                </a:solidFill>
                <a:sym typeface="+mn-ea"/>
              </a:rPr>
              <a:t>4</a:t>
            </a:r>
            <a:r>
              <a:rPr lang="en-US" altLang="ru-RU" sz="1200" b="1">
                <a:solidFill>
                  <a:schemeClr val="tx1"/>
                </a:solidFill>
                <a:sym typeface="+mn-ea"/>
              </a:rPr>
              <a:t>XMM-NEWTON,</a:t>
            </a:r>
            <a:endParaRPr lang="en-US" altLang="ru-RU" sz="12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ru-RU" sz="1200" b="1">
                <a:solidFill>
                  <a:schemeClr val="tx1"/>
                </a:solidFill>
                <a:sym typeface="+mn-ea"/>
              </a:rPr>
              <a:t>GAIA, PanSTARRS</a:t>
            </a:r>
            <a:endParaRPr lang="en-US" altLang="ru-RU" sz="12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ru-RU" sz="1200" b="1">
                <a:solidFill>
                  <a:schemeClr val="tx1"/>
                </a:solidFill>
                <a:sym typeface="+mn-ea"/>
              </a:rPr>
              <a:t>UKIDSS, 2MASS</a:t>
            </a:r>
            <a:endParaRPr lang="en-US" altLang="ru-RU" sz="12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ru-RU" sz="1200" b="1">
                <a:solidFill>
                  <a:schemeClr val="tx1"/>
                </a:solidFill>
                <a:sym typeface="+mn-ea"/>
              </a:rPr>
              <a:t>IPHAS, WISE</a:t>
            </a:r>
            <a:endParaRPr lang="en-US" altLang="ru-RU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" name="Straight Arrow Connector 7"/>
          <p:cNvCxnSpPr>
            <a:stCxn id="11" idx="2"/>
            <a:endCxn id="3" idx="0"/>
          </p:cNvCxnSpPr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6" idx="2"/>
            <a:endCxn id="13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7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Rectangles 11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1" name="Straight Arrow Connector 20"/>
          <p:cNvCxnSpPr>
            <a:stCxn id="13" idx="2"/>
            <a:endCxn id="5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Picture 23" descr="ОБЗОР_каталоги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025" y="1118870"/>
            <a:ext cx="5627370" cy="2711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Rectangles 7"/>
          <p:cNvSpPr/>
          <p:nvPr/>
        </p:nvSpPr>
        <p:spPr>
          <a:xfrm>
            <a:off x="4572000" y="3194685"/>
            <a:ext cx="4653280" cy="79692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2004060" y="0"/>
            <a:ext cx="4894580" cy="79692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2014855" y="105410"/>
            <a:ext cx="4883785" cy="795655"/>
          </a:xfrm>
        </p:spPr>
        <p:txBody>
          <a:bodyPr>
            <a:normAutofit lnSpcReduction="10000"/>
          </a:bodyPr>
          <a:p>
            <a:pPr marL="114300" indent="0">
              <a:buNone/>
            </a:pPr>
            <a:r>
              <a:rPr lang="ru-RU" altLang="en-US" b="1"/>
              <a:t>Какими данными она управляет?</a:t>
            </a:r>
            <a:endParaRPr lang="ru-RU" altLang="en-US" b="1"/>
          </a:p>
        </p:txBody>
      </p:sp>
      <p:sp>
        <p:nvSpPr>
          <p:cNvPr id="4" name="Text Placeholder 2"/>
          <p:cNvSpPr/>
          <p:nvPr/>
        </p:nvSpPr>
        <p:spPr>
          <a:xfrm>
            <a:off x="4813935" y="3380740"/>
            <a:ext cx="4330065" cy="795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>
              <a:buNone/>
            </a:pPr>
            <a:r>
              <a:rPr lang="ru-RU" altLang="en-US"/>
              <a:t>Что изучает астрофизика?</a:t>
            </a:r>
            <a:endParaRPr lang="ru-RU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Rectangles 0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ym typeface="+mn-ea"/>
              </a:rPr>
              <a:t>Обзор </a:t>
            </a:r>
            <a:r>
              <a:rPr lang="ru-RU" b="1">
                <a:sym typeface="+mn-ea"/>
              </a:rPr>
              <a:t>представителей редких классов - </a:t>
            </a:r>
            <a:r>
              <a:rPr lang="en-US" b="1">
                <a:sym typeface="+mn-ea"/>
              </a:rPr>
              <a:t>HMXB </a:t>
            </a:r>
            <a:endParaRPr lang="en-US" b="1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3124200" cy="25812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ru-RU" sz="1600">
                <a:solidFill>
                  <a:schemeClr val="tx1"/>
                </a:solidFill>
                <a:sym typeface="+mn-ea"/>
              </a:rPr>
              <a:t>Известно порядка 180 объектов</a:t>
            </a:r>
            <a:endParaRPr lang="ru-RU" sz="160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ru-RU" sz="1600">
                <a:solidFill>
                  <a:schemeClr val="tx1"/>
                </a:solidFill>
                <a:sym typeface="+mn-ea"/>
              </a:rPr>
              <a:t>Располагаются в основном в плоскости галактики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 </a:t>
            </a:r>
            <a:r>
              <a:rPr lang="ru-RU" sz="1600">
                <a:solidFill>
                  <a:schemeClr val="tx1"/>
                </a:solidFill>
                <a:sym typeface="+mn-ea"/>
              </a:rPr>
              <a:t>(области высокой плотности скопления объектов)</a:t>
            </a:r>
            <a:endParaRPr lang="ru-RU" sz="160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ru-RU" sz="1600">
                <a:solidFill>
                  <a:schemeClr val="tx1"/>
                </a:solidFill>
                <a:sym typeface="+mn-ea"/>
              </a:rPr>
              <a:t>Активно излучают энергию в рентгеновском диапазоне</a:t>
            </a:r>
            <a:endParaRPr lang="ru-RU" sz="16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01825" y="4115435"/>
            <a:ext cx="298513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1200">
                <a:solidFill>
                  <a:schemeClr val="tx1"/>
                </a:solidFill>
                <a:sym typeface="+mn-ea"/>
              </a:rPr>
              <a:t>Объектов крайне мало, использовать алгоритмы классификации с учителем будет трудно</a:t>
            </a:r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104" name="Picture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3507740" y="1316355"/>
            <a:ext cx="3190875" cy="2228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Rectangles 2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9" name="Straight Arrow Connector 18"/>
          <p:cNvCxnSpPr>
            <a:stCxn id="12" idx="2"/>
            <a:endCxn id="14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3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3" name="Straight Arrow Connector 22"/>
          <p:cNvCxnSpPr>
            <a:stCxn id="14" idx="2"/>
            <a:endCxn id="18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114665" y="811530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Rectangles 0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Существующие алгоритмы отождествления</a:t>
            </a:r>
            <a:endParaRPr lang="ru-RU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265366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tx1"/>
                </a:solidFill>
                <a:sym typeface="+mn-ea"/>
              </a:rPr>
              <a:t>Алгоритм NWAY(*)</a:t>
            </a:r>
            <a:r>
              <a:rPr lang="en-US" sz="1200">
                <a:solidFill>
                  <a:schemeClr val="tx1"/>
                </a:solidFill>
                <a:sym typeface="+mn-ea"/>
              </a:rPr>
              <a:t> для отождествления:</a:t>
            </a:r>
            <a:endParaRPr lang="en-US" sz="120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200">
                <a:solidFill>
                  <a:schemeClr val="tx1"/>
                </a:solidFill>
                <a:sym typeface="+mn-ea"/>
              </a:rPr>
              <a:t>Оценку астрометрических признаков объединяет с фотометрическим приором на основе теоремы </a:t>
            </a:r>
            <a:r>
              <a:rPr lang="ru-RU" altLang="en-US" sz="1200">
                <a:solidFill>
                  <a:schemeClr val="tx1"/>
                </a:solidFill>
                <a:sym typeface="+mn-ea"/>
              </a:rPr>
              <a:t>Б</a:t>
            </a:r>
            <a:r>
              <a:rPr lang="en-US" sz="1200">
                <a:solidFill>
                  <a:schemeClr val="tx1"/>
                </a:solidFill>
                <a:sym typeface="+mn-ea"/>
              </a:rPr>
              <a:t>айеса.</a:t>
            </a:r>
            <a:endParaRPr lang="en-US" sz="120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-RU" altLang="en-US" sz="1200">
                <a:solidFill>
                  <a:schemeClr val="tx1"/>
                </a:solidFill>
                <a:sym typeface="+mn-ea"/>
              </a:rPr>
              <a:t>Есть разные варианты построения приора, в том числе автоматический, но он работает хуже.</a:t>
            </a:r>
            <a:endParaRPr lang="ru-RU" altLang="en-US" sz="1200">
              <a:solidFill>
                <a:schemeClr val="tx1"/>
              </a:solidFill>
              <a:sym typeface="+mn-ea"/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200">
                <a:solidFill>
                  <a:schemeClr val="tx1"/>
                </a:solidFill>
                <a:sym typeface="+mn-ea"/>
              </a:rPr>
              <a:t>Для </a:t>
            </a:r>
            <a:r>
              <a:rPr lang="ru-RU" altLang="en-US" sz="1200">
                <a:solidFill>
                  <a:schemeClr val="tx1"/>
                </a:solidFill>
                <a:sym typeface="+mn-ea"/>
              </a:rPr>
              <a:t>более </a:t>
            </a:r>
            <a:r>
              <a:rPr lang="en-US" sz="1200">
                <a:solidFill>
                  <a:schemeClr val="tx1"/>
                </a:solidFill>
                <a:sym typeface="+mn-ea"/>
              </a:rPr>
              <a:t>качественной работы требуется </a:t>
            </a:r>
            <a:r>
              <a:rPr lang="ru-RU" altLang="en-US" sz="1200">
                <a:solidFill>
                  <a:schemeClr val="tx1"/>
                </a:solidFill>
                <a:sym typeface="+mn-ea"/>
              </a:rPr>
              <a:t>задать распределение фотометрического приора.</a:t>
            </a:r>
            <a:endParaRPr lang="en-US" sz="120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tx1"/>
                </a:solidFill>
                <a:sym typeface="+mn-ea"/>
              </a:rPr>
              <a:t>Ближайший сосед:</a:t>
            </a:r>
            <a:endParaRPr lang="en-US" sz="120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-RU" sz="1200">
                <a:solidFill>
                  <a:schemeClr val="tx1"/>
                </a:solidFill>
                <a:sym typeface="+mn-ea"/>
              </a:rPr>
              <a:t>Отождествляет с</a:t>
            </a:r>
            <a:r>
              <a:rPr lang="en-US" sz="1200">
                <a:solidFill>
                  <a:schemeClr val="tx1"/>
                </a:solidFill>
                <a:sym typeface="+mn-ea"/>
              </a:rPr>
              <a:t> ближайши</a:t>
            </a:r>
            <a:r>
              <a:rPr lang="ru-RU" altLang="en-US" sz="1200">
                <a:solidFill>
                  <a:schemeClr val="tx1"/>
                </a:solidFill>
                <a:sym typeface="+mn-ea"/>
              </a:rPr>
              <a:t>м</a:t>
            </a:r>
            <a:r>
              <a:rPr lang="en-US" sz="1200">
                <a:solidFill>
                  <a:schemeClr val="tx1"/>
                </a:solidFill>
                <a:sym typeface="+mn-ea"/>
              </a:rPr>
              <a:t> объект</a:t>
            </a:r>
            <a:r>
              <a:rPr lang="ru-RU" altLang="en-US" sz="1200">
                <a:solidFill>
                  <a:schemeClr val="tx1"/>
                </a:solidFill>
                <a:sym typeface="+mn-ea"/>
              </a:rPr>
              <a:t>ом.</a:t>
            </a:r>
            <a:endParaRPr lang="en-US" sz="120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200">
                <a:solidFill>
                  <a:schemeClr val="tx1"/>
                </a:solidFill>
                <a:sym typeface="+mn-ea"/>
              </a:rPr>
              <a:t>Хорошо работает для каталогов с</a:t>
            </a:r>
            <a:r>
              <a:rPr lang="ru-RU" altLang="en-US" sz="1200">
                <a:solidFill>
                  <a:schemeClr val="tx1"/>
                </a:solidFill>
                <a:sym typeface="+mn-ea"/>
              </a:rPr>
              <a:t>о схожей глубиной обзоров.</a:t>
            </a:r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Rectangles 1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670" y="4139565"/>
            <a:ext cx="336359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ru-RU" altLang="en-US" sz="1200">
                <a:solidFill>
                  <a:schemeClr val="tx1"/>
                </a:solidFill>
                <a:sym typeface="+mn-ea"/>
              </a:rPr>
              <a:t>Вывод: </a:t>
            </a:r>
            <a:endParaRPr lang="ru-RU" altLang="en-US" sz="1200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ru-RU" altLang="ru-RU" sz="1200">
                <a:solidFill>
                  <a:schemeClr val="tx1"/>
                </a:solidFill>
                <a:sym typeface="+mn-ea"/>
              </a:rPr>
              <a:t>Алгоритм ближайшего соседа подходит для отождествления каталогов одного диапазона (</a:t>
            </a:r>
            <a:r>
              <a:rPr lang="en-US" altLang="ru-RU" sz="1200">
                <a:solidFill>
                  <a:schemeClr val="tx1"/>
                </a:solidFill>
                <a:sym typeface="+mn-ea"/>
              </a:rPr>
              <a:t>e.g. </a:t>
            </a:r>
            <a:r>
              <a:rPr lang="ru-RU" altLang="ru-RU" sz="1200">
                <a:solidFill>
                  <a:schemeClr val="tx1"/>
                </a:solidFill>
                <a:sym typeface="+mn-ea"/>
              </a:rPr>
              <a:t>оптика+оптика)</a:t>
            </a:r>
            <a:endParaRPr lang="ru-RU" altLang="ru-RU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651250" y="4139565"/>
            <a:ext cx="314388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altLang="ru-RU" sz="1200">
                <a:solidFill>
                  <a:schemeClr val="tx1"/>
                </a:solidFill>
                <a:sym typeface="+mn-ea"/>
              </a:rPr>
              <a:t>(*)</a:t>
            </a:r>
            <a:r>
              <a:rPr lang="en-US" altLang="ru-RU" sz="900">
                <a:solidFill>
                  <a:schemeClr val="tx1"/>
                </a:solidFill>
                <a:sym typeface="+mn-ea"/>
              </a:rPr>
              <a:t> Finding counterparts for All-sky X-ray surveys with Nway: a Bayesian algorithm for cross-matching multiple catalogues // Salvato, M., Buchner, J., Budavári, T., et al. 2018, MNRAS, 473, 4937</a:t>
            </a:r>
            <a:endParaRPr lang="en-US" altLang="ru-RU" sz="9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9" name="Straight Arrow Connector 18"/>
          <p:cNvCxnSpPr>
            <a:stCxn id="10" idx="2"/>
            <a:endCxn id="13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2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3" name="Straight Arrow Connector 22"/>
          <p:cNvCxnSpPr>
            <a:stCxn id="13" idx="2"/>
            <a:endCxn id="18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" idx="0"/>
          </p:cNvCxnSpPr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Обзор существующих алгоритмов отождествления</a:t>
            </a:r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3698240" cy="293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tx1"/>
                </a:solidFill>
                <a:sym typeface="+mn-ea"/>
              </a:rPr>
              <a:t>Алгоритм CosMatch: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600">
                <a:solidFill>
                  <a:schemeClr val="tx1"/>
                </a:solidFill>
                <a:sym typeface="+mn-ea"/>
              </a:rPr>
              <a:t>Использует дополнительный каталог для обучения модели ML.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600">
                <a:solidFill>
                  <a:schemeClr val="tx1"/>
                </a:solidFill>
                <a:sym typeface="+mn-ea"/>
              </a:rPr>
              <a:t>Может использовать произвольное количество признаков.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600">
                <a:solidFill>
                  <a:schemeClr val="tx1"/>
                </a:solidFill>
                <a:sym typeface="+mn-ea"/>
              </a:rPr>
              <a:t>Присутствуют полезные преобразования признаков.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600">
                <a:solidFill>
                  <a:schemeClr val="tx1"/>
                </a:solidFill>
                <a:sym typeface="+mn-ea"/>
              </a:rPr>
              <a:t>По метрикам качества отождествления превосходит другие рассмотренные алгоритмы </a:t>
            </a:r>
            <a:r>
              <a:rPr lang="ru-RU" sz="1600">
                <a:solidFill>
                  <a:schemeClr val="tx1"/>
                </a:solidFill>
                <a:sym typeface="+mn-ea"/>
              </a:rPr>
              <a:t>на каталогах с высокой ошибкой локализации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12595" y="4142740"/>
            <a:ext cx="336359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1200">
                <a:solidFill>
                  <a:schemeClr val="tx1"/>
                </a:solidFill>
                <a:sym typeface="+mn-ea"/>
              </a:rPr>
              <a:t>ML </a:t>
            </a:r>
            <a:r>
              <a:rPr lang="ru-RU" sz="1200">
                <a:solidFill>
                  <a:schemeClr val="tx1"/>
                </a:solidFill>
                <a:sym typeface="+mn-ea"/>
              </a:rPr>
              <a:t>алгоритм </a:t>
            </a:r>
            <a:r>
              <a:rPr lang="en-US" sz="1200">
                <a:solidFill>
                  <a:schemeClr val="tx1"/>
                </a:solidFill>
                <a:sym typeface="+mn-ea"/>
              </a:rPr>
              <a:t>CosMatch </a:t>
            </a:r>
            <a:r>
              <a:rPr lang="ru-RU" sz="1200">
                <a:solidFill>
                  <a:schemeClr val="tx1"/>
                </a:solidFill>
                <a:sym typeface="+mn-ea"/>
              </a:rPr>
              <a:t>можно использовать для получения отождествления оптического каталога с рентгеновским</a:t>
            </a:r>
            <a:endParaRPr lang="ru-RU" sz="12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Content Placeholder 4" descr="icon"/>
          <p:cNvPicPr>
            <a:picLocks noChangeAspect="1"/>
          </p:cNvPicPr>
          <p:nvPr/>
        </p:nvPicPr>
        <p:blipFill>
          <a:blip r:embed="rId1">
            <a:alphaModFix amt="80000"/>
          </a:blip>
          <a:srcRect r="297"/>
          <a:stretch>
            <a:fillRect/>
          </a:stretch>
        </p:blipFill>
        <p:spPr>
          <a:xfrm>
            <a:off x="4181475" y="1180465"/>
            <a:ext cx="2452370" cy="2411095"/>
          </a:xfrm>
          <a:prstGeom prst="rect">
            <a:avLst/>
          </a:prstGeom>
          <a:effectLst>
            <a:reflection stA="45000" endPos="0" dist="50800" dir="5400000" sy="-100000" algn="bl" rotWithShape="0"/>
            <a:softEdge rad="127000"/>
          </a:effectLst>
        </p:spPr>
      </p:pic>
      <p:sp>
        <p:nvSpPr>
          <p:cNvPr id="8" name="Text Box 7"/>
          <p:cNvSpPr txBox="1"/>
          <p:nvPr/>
        </p:nvSpPr>
        <p:spPr>
          <a:xfrm>
            <a:off x="6633845" y="5659755"/>
            <a:ext cx="37045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400" b="1"/>
              <a:t>CosMatch</a:t>
            </a:r>
            <a:endParaRPr lang="en-US" altLang="en-US" sz="4400" b="1"/>
          </a:p>
        </p:txBody>
      </p:sp>
      <p:sp>
        <p:nvSpPr>
          <p:cNvPr id="10" name="Text Box 9"/>
          <p:cNvSpPr txBox="1"/>
          <p:nvPr/>
        </p:nvSpPr>
        <p:spPr>
          <a:xfrm>
            <a:off x="6760845" y="5786755"/>
            <a:ext cx="37045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400" b="1"/>
              <a:t>CosMatch</a:t>
            </a:r>
            <a:endParaRPr lang="en-US" altLang="en-US" sz="4400" b="1"/>
          </a:p>
        </p:txBody>
      </p:sp>
      <p:sp>
        <p:nvSpPr>
          <p:cNvPr id="13" name="Text Box 12"/>
          <p:cNvSpPr txBox="1"/>
          <p:nvPr/>
        </p:nvSpPr>
        <p:spPr>
          <a:xfrm>
            <a:off x="6887845" y="5913755"/>
            <a:ext cx="37045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400" b="1"/>
              <a:t>CosMatch</a:t>
            </a:r>
            <a:endParaRPr lang="en-US" altLang="en-US" sz="4400" b="1"/>
          </a:p>
        </p:txBody>
      </p:sp>
      <p:sp>
        <p:nvSpPr>
          <p:cNvPr id="14" name="Text Box 13"/>
          <p:cNvSpPr txBox="1"/>
          <p:nvPr/>
        </p:nvSpPr>
        <p:spPr>
          <a:xfrm>
            <a:off x="4616450" y="3471545"/>
            <a:ext cx="169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/>
              <a:t>CosMatch</a:t>
            </a:r>
            <a:endParaRPr lang="en-US" sz="2400" b="1"/>
          </a:p>
        </p:txBody>
      </p:sp>
      <p:sp>
        <p:nvSpPr>
          <p:cNvPr id="18" name="Rectangles 17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3" name="Rectangles 22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4" name="Straight Arrow Connector 23"/>
          <p:cNvCxnSpPr>
            <a:stCxn id="20" idx="2"/>
            <a:endCxn id="22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1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Rectangles 25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7" name="Rectangles 26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8" name="Straight Arrow Connector 27"/>
          <p:cNvCxnSpPr>
            <a:stCxn id="22" idx="2"/>
            <a:endCxn id="23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8" idx="0"/>
          </p:cNvCxnSpPr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Rectangles 0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ym typeface="+mn-ea"/>
              </a:rPr>
              <a:t>Алгоритмы сжатия пространства</a:t>
            </a:r>
            <a:endParaRPr lang="ru-RU"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65125" y="1181100"/>
            <a:ext cx="6284595" cy="35026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altLang="ru-RU" sz="1600" b="1">
                <a:solidFill>
                  <a:schemeClr val="tx1"/>
                </a:solidFill>
              </a:rPr>
              <a:t>t-SNE</a:t>
            </a:r>
            <a:endParaRPr lang="en-US" altLang="ru-RU" sz="1600" b="1">
              <a:solidFill>
                <a:schemeClr val="tx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48335" y="1783080"/>
            <a:ext cx="2647950" cy="2606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t-SNE (t-Distributed Stochastic Neighbor Embedding) - это метод</a:t>
            </a:r>
            <a:r>
              <a:rPr lang="ru-RU" altLang="en-US"/>
              <a:t> нелинейного снижения размерности</a:t>
            </a:r>
            <a:r>
              <a:rPr lang="en-US"/>
              <a:t>, который используется для визуализации больших наборов данных с высокой размерностью.</a:t>
            </a:r>
            <a:endParaRPr lang="en-US"/>
          </a:p>
          <a:p>
            <a:r>
              <a:rPr lang="ru-RU" altLang="en-US"/>
              <a:t>Преобразует непохожие объекты далеко, а похожие - близко</a:t>
            </a:r>
            <a:endParaRPr lang="ru-RU" altLang="en-US"/>
          </a:p>
        </p:txBody>
      </p:sp>
      <p:pic>
        <p:nvPicPr>
          <p:cNvPr id="101" name="Picture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437255" y="1708150"/>
            <a:ext cx="2940050" cy="26822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Rectangles 13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3" name="Straight Arrow Connector 22"/>
          <p:cNvCxnSpPr>
            <a:stCxn id="19" idx="2"/>
            <a:endCxn id="21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0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Rectangles 24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Rectangles 25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7" name="Straight Arrow Connector 26"/>
          <p:cNvCxnSpPr>
            <a:stCxn id="21" idx="2"/>
            <a:endCxn id="22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Обзор </a:t>
            </a:r>
            <a:r>
              <a:rPr lang="ru-RU" altLang="en-US">
                <a:sym typeface="+mn-ea"/>
              </a:rPr>
              <a:t>алгоритмов</a:t>
            </a:r>
            <a:br>
              <a:rPr lang="ru-RU" altLang="en-US">
                <a:sym typeface="+mn-ea"/>
              </a:rPr>
            </a:br>
            <a:r>
              <a:rPr lang="ru-RU" altLang="en-US">
                <a:sym typeface="+mn-ea"/>
              </a:rPr>
              <a:t>кластеризации</a:t>
            </a:r>
            <a:endParaRPr lang="ru-RU" altLang="en-US"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Rounded Rectangle 7"/>
          <p:cNvSpPr/>
          <p:nvPr/>
        </p:nvSpPr>
        <p:spPr>
          <a:xfrm>
            <a:off x="159385" y="1181100"/>
            <a:ext cx="3199130" cy="36125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altLang="en-US" sz="1800" b="1">
                <a:solidFill>
                  <a:schemeClr val="tx1"/>
                </a:solidFill>
              </a:rPr>
              <a:t>KMEANS</a:t>
            </a:r>
            <a:endParaRPr lang="en-US" altLang="en-US" sz="1800" b="1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538855" y="1181100"/>
            <a:ext cx="3199130" cy="36125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sz="1800" b="1">
                <a:solidFill>
                  <a:schemeClr val="tx1"/>
                </a:solidFill>
              </a:rPr>
              <a:t>DBSCAN</a:t>
            </a:r>
            <a:endParaRPr lang="en-US" sz="1800" b="1">
              <a:solidFill>
                <a:schemeClr val="tx1"/>
              </a:solidFill>
            </a:endParaRPr>
          </a:p>
        </p:txBody>
      </p:sp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594360" y="1807210"/>
            <a:ext cx="2228850" cy="2186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s 11"/>
          <p:cNvSpPr/>
          <p:nvPr/>
        </p:nvSpPr>
        <p:spPr>
          <a:xfrm>
            <a:off x="1200150" y="1637665"/>
            <a:ext cx="1176020" cy="149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3" name="Picture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4011295" y="1707515"/>
            <a:ext cx="225361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Rectangles 12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2" name="Straight Arrow Connector 21"/>
          <p:cNvCxnSpPr>
            <a:stCxn id="18" idx="2"/>
            <a:endCxn id="20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9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Rectangles 23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Rectangles 24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6" name="Straight Arrow Connector 25"/>
          <p:cNvCxnSpPr>
            <a:stCxn id="20" idx="2"/>
            <a:endCxn id="21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" name="Text Box 0"/>
          <p:cNvSpPr txBox="1"/>
          <p:nvPr/>
        </p:nvSpPr>
        <p:spPr>
          <a:xfrm>
            <a:off x="360045" y="3807460"/>
            <a:ext cx="28619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>
                <a:solidFill>
                  <a:schemeClr val="tx1"/>
                </a:solidFill>
              </a:rPr>
              <a:t>Итеративный алгоритм для поиска центров класстеров и принадлежащих к кластерам объектов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639185" y="3807460"/>
            <a:ext cx="28619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>
                <a:solidFill>
                  <a:schemeClr val="tx1"/>
                </a:solidFill>
              </a:rPr>
              <a:t>Поиск кластеров в областях с высокой плотностью объектов. Области с низкой плотностью отмечаются выбросами</a:t>
            </a:r>
            <a:endParaRPr lang="ru-RU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Обзор метрик</a:t>
            </a:r>
            <a:endParaRPr lang="ru-RU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288290"/>
            <a:ext cx="6918325" cy="72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Выводы из обзора</a:t>
            </a:r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293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r>
              <a:rPr lang="en-US" sz="1600">
                <a:solidFill>
                  <a:schemeClr val="tx1"/>
                </a:solidFill>
                <a:sym typeface="+mn-ea"/>
              </a:rPr>
              <a:t>Было решено использовать инструмент CosMatch для отождествления каталогов.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r>
              <a:rPr lang="en-US" sz="1600">
                <a:solidFill>
                  <a:schemeClr val="tx1"/>
                </a:solidFill>
                <a:sym typeface="+mn-ea"/>
              </a:rPr>
              <a:t>Для каталогов с большой позиционной ошибкой использовать ML алгоритм, для остальных - ближайший сосед.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r>
              <a:rPr lang="en-US" sz="1600">
                <a:solidFill>
                  <a:schemeClr val="tx1"/>
                </a:solidFill>
                <a:sym typeface="+mn-ea"/>
              </a:rPr>
              <a:t>Будут использоваться каталоги рентгеновского, оптического, инфракрасного и h-alpha диапазонов.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r>
              <a:rPr lang="en-US" sz="1600">
                <a:solidFill>
                  <a:schemeClr val="tx1"/>
                </a:solidFill>
                <a:sym typeface="+mn-ea"/>
              </a:rPr>
              <a:t>Буд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е</a:t>
            </a:r>
            <a:r>
              <a:rPr lang="en-US" sz="1600">
                <a:solidFill>
                  <a:schemeClr val="tx1"/>
                </a:solidFill>
                <a:sym typeface="+mn-ea"/>
              </a:rPr>
              <a:t>т использоваться алгоритм сжатия пространства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          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t-SNE</a:t>
            </a:r>
            <a:r>
              <a:rPr lang="en-US" sz="1600">
                <a:solidFill>
                  <a:schemeClr val="tx1"/>
                </a:solidFill>
                <a:sym typeface="+mn-ea"/>
              </a:rPr>
              <a:t> </a:t>
            </a:r>
            <a:r>
              <a:rPr lang="ru-RU" sz="1600">
                <a:solidFill>
                  <a:schemeClr val="tx1"/>
                </a:solidFill>
                <a:sym typeface="+mn-ea"/>
              </a:rPr>
              <a:t>метод кластеризации </a:t>
            </a:r>
            <a:r>
              <a:rPr lang="en-US" sz="1600">
                <a:solidFill>
                  <a:schemeClr val="tx1"/>
                </a:solidFill>
                <a:sym typeface="+mn-ea"/>
              </a:rPr>
              <a:t>DBSCAN </a:t>
            </a:r>
            <a:r>
              <a:rPr lang="ru-RU" sz="1600">
                <a:solidFill>
                  <a:schemeClr val="tx1"/>
                </a:solidFill>
                <a:sym typeface="+mn-ea"/>
              </a:rPr>
              <a:t>для отбора центров скопления интересуемых источников.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Rectangles 13"/>
          <p:cNvSpPr/>
          <p:nvPr/>
        </p:nvSpPr>
        <p:spPr>
          <a:xfrm>
            <a:off x="-128905" y="3950335"/>
            <a:ext cx="7046595" cy="1731645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143510"/>
            <a:ext cx="1932940" cy="4651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7301865" y="33655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301865" y="95758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301865" y="157861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301865" y="282067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344170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301865" y="406273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Техническая реализация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114665" y="79883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8112125" y="1423670"/>
            <a:ext cx="2540" cy="1549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114665" y="204089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8114665" y="2676525"/>
            <a:ext cx="4445" cy="144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108950" y="3281045"/>
            <a:ext cx="5715" cy="1606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14665" y="390398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ym typeface="+mn-ea"/>
              </a:rPr>
              <a:t>Подготовка набора данных</a:t>
            </a:r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293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Все каталоги объединялись с помощью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CosMatch, 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из каталогов брались потоки и некоторые другие величины.</a:t>
            </a:r>
            <a:endParaRPr lang="ru-RU" alt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Объединение происходило в виде присоединения к каркасному каталогу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Gaia.</a:t>
            </a:r>
            <a:endParaRPr lang="en-US" alt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-RU" sz="1600">
                <a:solidFill>
                  <a:schemeClr val="tx1"/>
                </a:solidFill>
                <a:sym typeface="+mn-ea"/>
              </a:rPr>
              <a:t>Так как все </a:t>
            </a:r>
            <a:r>
              <a:rPr lang="en-US" sz="1600">
                <a:solidFill>
                  <a:schemeClr val="tx1"/>
                </a:solidFill>
                <a:sym typeface="+mn-ea"/>
              </a:rPr>
              <a:t>HMXB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находятся в плоскости галактики и являются рентгеновскими источниками, производилась дополнительная фильтрация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-RU" altLang="ru-RU" sz="1600">
                <a:solidFill>
                  <a:schemeClr val="tx1"/>
                </a:solidFill>
                <a:sym typeface="+mn-ea"/>
              </a:rPr>
              <a:t>Проводилась классификация на известные классы (звезды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,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квазары, галактики). Признак вероятности принадлежности к классу добавлялся в набор данных.</a:t>
            </a:r>
            <a:endParaRPr lang="ru-RU" altLang="ru-RU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953770"/>
            <a:ext cx="1932940" cy="26377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П</a:t>
            </a:r>
            <a:r>
              <a:rPr lang="ru-RU" altLang="en-US" sz="1200">
                <a:solidFill>
                  <a:schemeClr val="tx1"/>
                </a:solidFill>
              </a:rPr>
              <a:t>остроение решения</a:t>
            </a:r>
            <a:endParaRPr lang="ru-RU" altLang="en-US" sz="1200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1492885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  <a:sym typeface="+mn-ea"/>
              </a:rPr>
              <a:t>Подготовка данных</a:t>
            </a:r>
            <a:endParaRPr lang="ru-RU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148195" y="373380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Сжатие пространства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7301865" y="2906395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Кластеризация и ранжирование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0650" y="4139565"/>
            <a:ext cx="3249930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В итоге получился набор из 55к объектов. Признаков получилось 5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0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, из которых 4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0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- потоки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114665" y="1955165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114665" y="2661920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14665" y="359156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491230" y="4139565"/>
            <a:ext cx="3305810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chemeClr val="tx1"/>
                </a:solidFill>
                <a:sym typeface="+mn-ea"/>
              </a:rPr>
              <a:t>Для 17к объектов известны классы.</a:t>
            </a:r>
            <a:endParaRPr lang="ru-RU" sz="16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ym typeface="+mn-ea"/>
              </a:rPr>
              <a:t>Сжатие пространства</a:t>
            </a:r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2129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Сжатие пространства производилось двумя способами: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autoencoder 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и 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t-SNE.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С помощью метрик подбирались гиперпараметры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Метрики строились на качество ранжирования: выборка известных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HMXB 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разделялась на 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test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и 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train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и на основе расстояния для 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train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объектов строился ранг - а по нему метрики:</a:t>
            </a:r>
            <a:endParaRPr lang="en-US" altLang="ru-RU" sz="1600">
              <a:solidFill>
                <a:schemeClr val="tx1"/>
              </a:solidFill>
              <a:sym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</a:pP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953770"/>
            <a:ext cx="1932940" cy="26377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П</a:t>
            </a:r>
            <a:r>
              <a:rPr lang="ru-RU" altLang="en-US" sz="1200">
                <a:solidFill>
                  <a:schemeClr val="tx1"/>
                </a:solidFill>
              </a:rPr>
              <a:t>остроение решения</a:t>
            </a:r>
            <a:endParaRPr lang="ru-RU" altLang="en-US" sz="1200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1492885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  <a:sym typeface="+mn-ea"/>
              </a:rPr>
              <a:t>Подготовка данных</a:t>
            </a:r>
            <a:endParaRPr lang="ru-RU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148195" y="373380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Сжатие пространства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7301865" y="2906395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Кластеризация и ранжирование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11" idx="2"/>
            <a:endCxn id="3" idx="0"/>
          </p:cNvCxnSpPr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6" idx="2"/>
            <a:endCxn id="7" idx="0"/>
          </p:cNvCxnSpPr>
          <p:nvPr/>
        </p:nvCxnSpPr>
        <p:spPr>
          <a:xfrm>
            <a:off x="8114665" y="1955165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114665" y="2661920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14665" y="359156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502920" y="3086100"/>
            <a:ext cx="2628900" cy="6400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chemeClr val="tx1"/>
                </a:solidFill>
              </a:rPr>
              <a:t>ROC AUC all</a:t>
            </a:r>
            <a:endParaRPr lang="en-US" altLang="en-US">
              <a:solidFill>
                <a:schemeClr val="tx1"/>
              </a:solidFill>
            </a:endParaRPr>
          </a:p>
          <a:p>
            <a:pPr algn="ctr"/>
            <a:r>
              <a:rPr lang="en-US" altLang="ru-RU">
                <a:solidFill>
                  <a:schemeClr val="tx1"/>
                </a:solidFill>
              </a:rPr>
              <a:t>(</a:t>
            </a:r>
            <a:r>
              <a:rPr lang="ru-RU" altLang="ru-RU">
                <a:solidFill>
                  <a:schemeClr val="tx1"/>
                </a:solidFill>
              </a:rPr>
              <a:t>на всех 55к объектах</a:t>
            </a:r>
            <a:r>
              <a:rPr lang="en-US" altLang="ru-RU">
                <a:solidFill>
                  <a:schemeClr val="tx1"/>
                </a:solidFill>
              </a:rPr>
              <a:t>)</a:t>
            </a:r>
            <a:endParaRPr lang="en-US" altLang="ru-RU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710305" y="3085465"/>
            <a:ext cx="2628900" cy="6407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chemeClr val="tx1"/>
                </a:solidFill>
              </a:rPr>
              <a:t>ROC AUC known</a:t>
            </a:r>
            <a:endParaRPr lang="en-US" altLang="en-US">
              <a:solidFill>
                <a:schemeClr val="tx1"/>
              </a:solidFill>
            </a:endParaRPr>
          </a:p>
          <a:p>
            <a:pPr algn="ctr"/>
            <a:r>
              <a:rPr lang="en-US" altLang="ru-RU">
                <a:solidFill>
                  <a:schemeClr val="tx1"/>
                </a:solidFill>
              </a:rPr>
              <a:t>(</a:t>
            </a:r>
            <a:r>
              <a:rPr lang="ru-RU" altLang="ru-RU">
                <a:solidFill>
                  <a:schemeClr val="tx1"/>
                </a:solidFill>
              </a:rPr>
              <a:t>на объектах с известной разметкой (17к)</a:t>
            </a:r>
            <a:r>
              <a:rPr lang="en-US" altLang="ru-RU">
                <a:solidFill>
                  <a:schemeClr val="tx1"/>
                </a:solidFill>
              </a:rPr>
              <a:t>)</a:t>
            </a:r>
            <a:endParaRPr lang="en-US" altLang="ru-RU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9272270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9144000" cy="628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>
                <a:sym typeface="+mn-ea"/>
              </a:rPr>
              <a:t>Эксперимент </a:t>
            </a:r>
            <a:r>
              <a:rPr lang="en-US" altLang="ru-RU">
                <a:sym typeface="+mn-ea"/>
              </a:rPr>
              <a:t>t-SNE </a:t>
            </a:r>
            <a:r>
              <a:rPr lang="ru-RU" altLang="ru-RU">
                <a:sym typeface="+mn-ea"/>
              </a:rPr>
              <a:t>при разном </a:t>
            </a:r>
            <a:r>
              <a:rPr lang="en-US" altLang="ru-RU">
                <a:sym typeface="+mn-ea"/>
              </a:rPr>
              <a:t>perplexity</a:t>
            </a:r>
            <a:endParaRPr lang="en-US" altLang="ru-RU"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1220470" y="3609975"/>
          <a:ext cx="6572885" cy="1369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250"/>
                <a:gridCol w="935990"/>
                <a:gridCol w="974090"/>
                <a:gridCol w="955040"/>
                <a:gridCol w="1040765"/>
                <a:gridCol w="1174750"/>
              </a:tblGrid>
              <a:tr h="4222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perplexity</a:t>
                      </a: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157</a:t>
                      </a: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479</a:t>
                      </a: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1059</a:t>
                      </a: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1706</a:t>
                      </a: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4235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ROC AUC all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0.936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0.905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0.918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1"/>
                        <a:t>0.953</a:t>
                      </a:r>
                      <a:endParaRPr lang="en-US" b="1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0.932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38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sym typeface="+mn-ea"/>
                        </a:rPr>
                        <a:t>ROC AUC known</a:t>
                      </a:r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0.910</a:t>
                      </a:r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0.846</a:t>
                      </a:r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0.860</a:t>
                      </a:r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1"/>
                        <a:t>0.916</a:t>
                      </a:r>
                      <a:endParaRPr lang="en-US" b="1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0.876</a:t>
                      </a:r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" y="1129665"/>
            <a:ext cx="2947035" cy="22777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129665"/>
            <a:ext cx="2872105" cy="22561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80" y="1129665"/>
            <a:ext cx="2902585" cy="22796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 bright="2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Астрономические тела и способы их изучения</a:t>
            </a:r>
            <a:endParaRPr lang="ru-RU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14300" indent="0">
              <a:buNone/>
            </a:pPr>
            <a:r>
              <a:rPr lang="ru-RU" altLang="en-US"/>
              <a:t>Пишу про потоки, их позиции на астрономический сфере и другие признаки</a:t>
            </a:r>
            <a:endParaRPr lang="ru-RU" altLang="en-US"/>
          </a:p>
        </p:txBody>
      </p:sp>
      <p:pic>
        <p:nvPicPr>
          <p:cNvPr id="7" name="Picture 6" descr="признаки объекто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1980565"/>
            <a:ext cx="2876550" cy="2009775"/>
          </a:xfrm>
          <a:prstGeom prst="rect">
            <a:avLst/>
          </a:prstGeom>
        </p:spPr>
      </p:pic>
      <p:pic>
        <p:nvPicPr>
          <p:cNvPr id="60" name="Google Shape;60;p14"/>
          <p:cNvPicPr preferRelativeResize="0"/>
          <p:nvPr/>
        </p:nvPicPr>
        <p:blipFill>
          <a:blip r:embed="rId1">
            <a:lum bright="24000"/>
          </a:blip>
          <a:stretch>
            <a:fillRect/>
          </a:stretch>
        </p:blipFill>
        <p:spPr>
          <a:xfrm>
            <a:off x="0" y="0"/>
            <a:ext cx="91433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s 8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3" idx="2"/>
            <a:endCxn id="19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/>
        </p:nvSpPr>
        <p:spPr>
          <a:xfrm>
            <a:off x="-635" y="288290"/>
            <a:ext cx="6918325" cy="7296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Астрономические тела</a:t>
            </a:r>
            <a:endParaRPr lang="ru-RU"/>
          </a:p>
        </p:txBody>
      </p:sp>
      <p:pic>
        <p:nvPicPr>
          <p:cNvPr id="22" name="Picture 21" descr="признаки объектов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248410"/>
            <a:ext cx="6423660" cy="365887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Астрофизика изучает астрономические объекты, звезды, глактики и т.д.</a:t>
            </a:r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Все эти объекты могут быть охарактеризованные своими признаками, такими как позиция объекта на небесной сфере, силой излучения - потоком и другими признаками.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9272270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9144000" cy="628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>
                <a:sym typeface="+mn-ea"/>
              </a:rPr>
              <a:t>Эксперимент </a:t>
            </a:r>
            <a:r>
              <a:rPr lang="en-US" altLang="ru-RU">
                <a:sym typeface="+mn-ea"/>
              </a:rPr>
              <a:t>t-SNE </a:t>
            </a:r>
            <a:r>
              <a:rPr lang="en-US">
                <a:sym typeface="+mn-ea"/>
              </a:rPr>
              <a:t>c </a:t>
            </a:r>
            <a:r>
              <a:rPr lang="ru-RU">
                <a:sym typeface="+mn-ea"/>
              </a:rPr>
              <a:t>разными признаками</a:t>
            </a:r>
            <a:endParaRPr lang="ru-RU"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913765" y="3409315"/>
          <a:ext cx="7687945" cy="1525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735"/>
                <a:gridCol w="1584325"/>
                <a:gridCol w="1827530"/>
                <a:gridCol w="2332355"/>
              </a:tblGrid>
              <a:tr h="68326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/>
                        <a:t>Набор признаков</a:t>
                      </a:r>
                      <a:endParaRPr lang="ru-RU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Все каталоги и потоки</a:t>
                      </a:r>
                      <a:endParaRPr lang="ru-RU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С добавлением </a:t>
                      </a:r>
                      <a:r>
                        <a:rPr lang="en-US" altLang="en-US"/>
                        <a:t>WISE</a:t>
                      </a:r>
                      <a:endParaRPr lang="en-US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/>
                        <a:t>С удалением малых каталогов</a:t>
                      </a:r>
                      <a:endParaRPr lang="ru-RU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65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ROC AUC all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b="1"/>
                        <a:t>0.968</a:t>
                      </a:r>
                      <a:endParaRPr lang="ru-RU" altLang="en-US" b="1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0.958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</a:t>
                      </a:r>
                      <a:r>
                        <a:rPr lang="ru-RU" altLang="en-US"/>
                        <a:t>14</a:t>
                      </a:r>
                      <a:endParaRPr lang="ru-RU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54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sym typeface="+mn-ea"/>
                        </a:rPr>
                        <a:t>ROC AUC known</a:t>
                      </a:r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b="1"/>
                        <a:t>0.927</a:t>
                      </a:r>
                      <a:endParaRPr lang="ru-RU" altLang="en-US" b="1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0.922</a:t>
                      </a:r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0.8</a:t>
                      </a:r>
                      <a:r>
                        <a:rPr lang="ru-RU" altLang="en-US"/>
                        <a:t>70</a:t>
                      </a:r>
                      <a:endParaRPr lang="ru-RU" alt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9275" y="1125220"/>
            <a:ext cx="2886075" cy="22663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125220"/>
            <a:ext cx="2908300" cy="22840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50" y="1125220"/>
            <a:ext cx="2876550" cy="22599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ym typeface="+mn-ea"/>
              </a:rPr>
              <a:t>Сжатие пространства</a:t>
            </a:r>
            <a:r>
              <a:rPr lang="en-US">
                <a:sym typeface="+mn-ea"/>
              </a:rPr>
              <a:t>: </a:t>
            </a:r>
            <a:r>
              <a:rPr lang="ru-RU">
                <a:sym typeface="+mn-ea"/>
              </a:rPr>
              <a:t>лучшая модель</a:t>
            </a:r>
            <a:endParaRPr lang="ru-RU"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953770"/>
            <a:ext cx="1932940" cy="26377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П</a:t>
            </a:r>
            <a:r>
              <a:rPr lang="ru-RU" altLang="en-US" sz="1200">
                <a:solidFill>
                  <a:schemeClr val="tx1"/>
                </a:solidFill>
              </a:rPr>
              <a:t>остроение решения</a:t>
            </a:r>
            <a:endParaRPr lang="ru-RU" altLang="en-US" sz="1200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1492885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  <a:sym typeface="+mn-ea"/>
              </a:rPr>
              <a:t>Подготовка данных</a:t>
            </a:r>
            <a:endParaRPr lang="ru-RU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148195" y="373380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Сжатие пространства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7301865" y="2906395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Кластеризация и ранжирование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11" idx="2"/>
            <a:endCxn id="3" idx="0"/>
          </p:cNvCxnSpPr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6" idx="2"/>
            <a:endCxn id="7" idx="0"/>
          </p:cNvCxnSpPr>
          <p:nvPr/>
        </p:nvCxnSpPr>
        <p:spPr>
          <a:xfrm>
            <a:off x="8114665" y="1955165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114665" y="2661920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14665" y="359156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285" y="1170305"/>
            <a:ext cx="5276850" cy="39338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ym typeface="+mn-ea"/>
              </a:rPr>
              <a:t>Кластеризация и ранжирование</a:t>
            </a:r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293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Как видно из картинок 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t-SNE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,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HMXB 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разбиваются на кластеры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:</a:t>
            </a:r>
            <a:endParaRPr lang="en-US" altLang="ru-RU" sz="1600">
              <a:solidFill>
                <a:schemeClr val="tx1"/>
              </a:solidFill>
              <a:sym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Эти кластеры ищутся с помощью алгоритма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DBSCAN (*)</a:t>
            </a:r>
            <a:endParaRPr lang="en-US" altLang="en-US" sz="160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У полученных кластеров находятся центры.</a:t>
            </a:r>
            <a:endParaRPr lang="ru-RU" altLang="en-US" sz="160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Ранжирование кандидатов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по метрике дистанции к центру ближайшего кластера</a:t>
            </a:r>
            <a:endParaRPr lang="ru-RU" altLang="ru-RU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953770"/>
            <a:ext cx="1932940" cy="26377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П</a:t>
            </a:r>
            <a:r>
              <a:rPr lang="ru-RU" altLang="en-US" sz="1200">
                <a:solidFill>
                  <a:schemeClr val="tx1"/>
                </a:solidFill>
              </a:rPr>
              <a:t>остроение решения</a:t>
            </a:r>
            <a:endParaRPr lang="ru-RU" altLang="en-US" sz="1200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1492885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  <a:sym typeface="+mn-ea"/>
              </a:rPr>
              <a:t>Подготовка данных</a:t>
            </a:r>
            <a:endParaRPr lang="ru-RU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148195" y="373380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Сжатие пространства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7301865" y="2906395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Кластеризация и ранжирование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675765" y="4089400"/>
            <a:ext cx="3566160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altLang="ru-RU" sz="1600">
                <a:solidFill>
                  <a:schemeClr val="tx1"/>
                </a:solidFill>
                <a:sym typeface="+mn-ea"/>
              </a:rPr>
              <a:t>(*)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Гиперпараметры модели  подбирались вручную, исходя из визуального представления кластеров</a:t>
            </a:r>
            <a:endParaRPr lang="en-US" altLang="ru-RU" sz="16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114665" y="1955165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114665" y="2661920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14665" y="359156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Rectangles 8"/>
          <p:cNvSpPr/>
          <p:nvPr/>
        </p:nvSpPr>
        <p:spPr>
          <a:xfrm>
            <a:off x="-128905" y="-567055"/>
            <a:ext cx="946594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4174490" y="1017905"/>
            <a:ext cx="5097780" cy="434848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marL="114300" indent="0" algn="ctr">
              <a:buNone/>
            </a:pPr>
            <a:endParaRPr 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311785" y="175895"/>
            <a:ext cx="8520430" cy="842010"/>
          </a:xfrm>
        </p:spPr>
        <p:txBody>
          <a:bodyPr>
            <a:normAutofit/>
          </a:bodyPr>
          <a:p>
            <a:pPr algn="ctr"/>
            <a:r>
              <a:rPr lang="ru-RU" altLang="en-US"/>
              <a:t>Визуализация кластеризации</a:t>
            </a:r>
            <a:endParaRPr lang="ru-RU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4424680" y="1152525"/>
            <a:ext cx="4407535" cy="1252855"/>
          </a:xfrm>
        </p:spPr>
        <p:txBody>
          <a:bodyPr/>
          <a:p>
            <a:pPr marL="114300" indent="0">
              <a:buNone/>
            </a:pPr>
            <a:r>
              <a:rPr lang="en-US" altLang="en-US">
                <a:solidFill>
                  <a:schemeClr val="tx1"/>
                </a:solidFill>
              </a:rPr>
              <a:t>ROC_AUC </a:t>
            </a:r>
            <a:r>
              <a:rPr lang="ru-RU" altLang="en-US">
                <a:solidFill>
                  <a:schemeClr val="tx1"/>
                </a:solidFill>
              </a:rPr>
              <a:t>для кластеров</a:t>
            </a:r>
            <a:r>
              <a:rPr lang="en-US" altLang="ru-RU">
                <a:solidFill>
                  <a:schemeClr val="tx1"/>
                </a:solidFill>
              </a:rPr>
              <a:t> </a:t>
            </a:r>
            <a:r>
              <a:rPr lang="ru-RU" altLang="ru-RU">
                <a:solidFill>
                  <a:schemeClr val="tx1"/>
                </a:solidFill>
              </a:rPr>
              <a:t>для 1000 ближайших объектов с известной разметкой</a:t>
            </a:r>
            <a:r>
              <a:rPr lang="en-US" altLang="ru-RU">
                <a:solidFill>
                  <a:schemeClr val="tx1"/>
                </a:solidFill>
              </a:rPr>
              <a:t>:</a:t>
            </a:r>
            <a:endParaRPr lang="en-US" altLang="ru-RU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4477385" y="2406015"/>
          <a:ext cx="449262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727075"/>
                <a:gridCol w="869950"/>
                <a:gridCol w="1174750"/>
                <a:gridCol w="8318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Красный</a:t>
                      </a:r>
                      <a:endParaRPr lang="ru-RU" altLang="en-US" sz="120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Синий</a:t>
                      </a:r>
                      <a:endParaRPr lang="ru-RU" altLang="en-US" sz="120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Зеленый</a:t>
                      </a:r>
                      <a:endParaRPr lang="ru-RU" altLang="en-US" sz="120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Фиолетовый</a:t>
                      </a:r>
                      <a:endParaRPr lang="ru-RU" altLang="en-US" sz="120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Желтый</a:t>
                      </a:r>
                      <a:endParaRPr lang="ru-RU" altLang="en-US" sz="120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/>
                        <a:t>0.72</a:t>
                      </a:r>
                      <a:endParaRPr lang="ru-RU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/>
                        <a:t>0.95</a:t>
                      </a:r>
                      <a:endParaRPr lang="ru-RU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/>
                        <a:t>0.78</a:t>
                      </a:r>
                      <a:endParaRPr lang="ru-RU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/>
                        <a:t>0.91</a:t>
                      </a:r>
                      <a:endParaRPr lang="ru-RU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/>
                        <a:t>0.996</a:t>
                      </a:r>
                      <a:endParaRPr lang="ru-RU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 Placeholder 2"/>
          <p:cNvSpPr/>
          <p:nvPr/>
        </p:nvSpPr>
        <p:spPr>
          <a:xfrm>
            <a:off x="4424680" y="3329305"/>
            <a:ext cx="4407535" cy="12528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>
              <a:buNone/>
            </a:pPr>
            <a:r>
              <a:rPr lang="ru-RU">
                <a:solidFill>
                  <a:schemeClr val="tx1"/>
                </a:solidFill>
              </a:rPr>
              <a:t>Эти 1000 объектов для каждого кластера являются ранжированными кандидатами в класс </a:t>
            </a:r>
            <a:r>
              <a:rPr lang="en-US">
                <a:solidFill>
                  <a:schemeClr val="tx1"/>
                </a:solidFill>
              </a:rPr>
              <a:t>HMXB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" y="1152525"/>
            <a:ext cx="3861435" cy="37903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860" y="311785"/>
            <a:ext cx="6791960" cy="45205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" name="Rectangles 8"/>
          <p:cNvSpPr/>
          <p:nvPr/>
        </p:nvSpPr>
        <p:spPr>
          <a:xfrm>
            <a:off x="-128905" y="-567055"/>
            <a:ext cx="946594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ru-RU" altLang="en-US">
                <a:sym typeface="+mn-ea"/>
              </a:rPr>
              <a:t>Модуль </a:t>
            </a:r>
            <a:r>
              <a:rPr lang="en-US" altLang="en-US">
                <a:sym typeface="+mn-ea"/>
              </a:rPr>
              <a:t>search </a:t>
            </a:r>
            <a:r>
              <a:rPr lang="ru-RU" altLang="en-US">
                <a:sym typeface="+mn-ea"/>
              </a:rPr>
              <a:t>внутри пакета </a:t>
            </a:r>
            <a:r>
              <a:rPr lang="en-US" altLang="en-US">
                <a:sym typeface="+mn-ea"/>
              </a:rPr>
              <a:t>CosMatch</a:t>
            </a:r>
            <a:endParaRPr lang="ru-RU" altLang="en-US"/>
          </a:p>
        </p:txBody>
      </p:sp>
      <p:pic>
        <p:nvPicPr>
          <p:cNvPr id="7" name="Picture 6" descr="Диаграмма без названия.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" y="1207135"/>
            <a:ext cx="7629525" cy="37242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288290"/>
            <a:ext cx="6918325" cy="72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>
                <a:sym typeface="+mn-ea"/>
              </a:rPr>
              <a:t>Результаты</a:t>
            </a:r>
            <a:endParaRPr lang="ru-RU" altLang="en-US">
              <a:sym typeface="+mn-ea"/>
            </a:endParaRPr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293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Разработан подход для поиска рентгеновских объектов редких классов.</a:t>
            </a:r>
            <a:endParaRPr lang="en-US" alt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Разработана архитектура инструмента для поиска различных рентгеновских объектов редких классов.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ru-RU" altLang="en-US" sz="1600">
              <a:solidFill>
                <a:schemeClr val="tx1"/>
              </a:solidFill>
              <a:sym typeface="+mn-ea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(Подготовлен каталог кандидатов в класс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HMXB, 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который в дальнейшем будет изучен астрономами более подробно)</a:t>
            </a:r>
            <a:endParaRPr lang="ru-RU" altLang="en-US" sz="1600">
              <a:solidFill>
                <a:schemeClr val="tx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Rectangles 13"/>
          <p:cNvSpPr/>
          <p:nvPr/>
        </p:nvSpPr>
        <p:spPr>
          <a:xfrm>
            <a:off x="-128905" y="3950335"/>
            <a:ext cx="7046595" cy="1731645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143510"/>
            <a:ext cx="1932940" cy="4651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7301865" y="33655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301865" y="95758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301865" y="157861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301865" y="282067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3441700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301865" y="406273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Техническая реализация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114665" y="79883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8112125" y="1423670"/>
            <a:ext cx="2540" cy="1549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114665" y="204089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8114665" y="2676525"/>
            <a:ext cx="4445" cy="144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108950" y="3281045"/>
            <a:ext cx="5715" cy="1606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14665" y="390398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288290"/>
            <a:ext cx="6918325" cy="72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>
                <a:sym typeface="+mn-ea"/>
              </a:rPr>
              <a:t>Техническая реализация</a:t>
            </a:r>
            <a:r>
              <a:rPr lang="en-US">
                <a:sym typeface="+mn-ea"/>
              </a:rPr>
              <a:t>: Пакет CosMatch</a:t>
            </a:r>
            <a:endParaRPr lang="ru-RU" altLang="en-US">
              <a:sym typeface="+mn-ea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1153160" y="2997835"/>
            <a:ext cx="1828800" cy="362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214630" y="1172845"/>
            <a:ext cx="6487795" cy="293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tx1"/>
                </a:solidFill>
                <a:sym typeface="+mn-ea"/>
              </a:rPr>
              <a:t>Open Source инструмент на языке python </a:t>
            </a:r>
            <a:r>
              <a:rPr lang="en-US" sz="1600" u="sng">
                <a:solidFill>
                  <a:schemeClr val="tx1"/>
                </a:solidFill>
                <a:sym typeface="+mn-ea"/>
              </a:rPr>
              <a:t>gitlab.com/Sbdjaro/astrocorrelate</a:t>
            </a:r>
            <a:endParaRPr sz="1600" u="sng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600">
                <a:solidFill>
                  <a:schemeClr val="tx1"/>
                </a:solidFill>
                <a:sym typeface="+mn-ea"/>
              </a:rPr>
              <a:t>Включает в себя модули отождествления, классификации, поиска объектов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(частично)</a:t>
            </a:r>
            <a:r>
              <a:rPr lang="en-US" sz="1600">
                <a:solidFill>
                  <a:schemeClr val="tx1"/>
                </a:solidFill>
                <a:sym typeface="+mn-ea"/>
              </a:rPr>
              <a:t> и другие полезные инструменты.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600">
                <a:solidFill>
                  <a:schemeClr val="tx1"/>
                </a:solidFill>
                <a:sym typeface="+mn-ea"/>
              </a:rPr>
              <a:t>Содержит стандартные алгоритмы области.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600">
                <a:solidFill>
                  <a:schemeClr val="tx1"/>
                </a:solidFill>
                <a:sym typeface="+mn-ea"/>
              </a:rPr>
              <a:t>Документация на Read The Docs: </a:t>
            </a:r>
            <a:r>
              <a:rPr lang="en-US" sz="1600" u="sng">
                <a:solidFill>
                  <a:schemeClr val="tx1"/>
                </a:solidFill>
                <a:sym typeface="+mn-ea"/>
              </a:rPr>
              <a:t>cosmatch.readthedocs.io</a:t>
            </a:r>
            <a:endParaRPr sz="1600" u="sng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600">
                <a:solidFill>
                  <a:schemeClr val="tx1"/>
                </a:solidFill>
                <a:sym typeface="+mn-ea"/>
              </a:rPr>
              <a:t>Доступен для установки через PyPI: </a:t>
            </a:r>
            <a:endParaRPr lang="en-US" sz="1600">
              <a:solidFill>
                <a:schemeClr val="tx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tx1"/>
                </a:solidFill>
                <a:sym typeface="+mn-ea"/>
              </a:rPr>
              <a:t>pip install cosmatch</a:t>
            </a:r>
            <a:endParaRPr lang="en-US" sz="16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5</a:t>
            </a:r>
            <a:r>
              <a:rPr lang="en-US" sz="1600">
                <a:solidFill>
                  <a:schemeClr val="tx1"/>
                </a:solidFill>
                <a:sym typeface="+mn-ea"/>
              </a:rPr>
              <a:t>к строк на языке python включая docstrings, </a:t>
            </a:r>
            <a:r>
              <a:rPr lang="ru-RU" sz="1600">
                <a:solidFill>
                  <a:schemeClr val="tx1"/>
                </a:solidFill>
                <a:sym typeface="+mn-ea"/>
              </a:rPr>
              <a:t>тесты</a:t>
            </a:r>
            <a:r>
              <a:rPr lang="en-US" sz="1600">
                <a:solidFill>
                  <a:schemeClr val="tx1"/>
                </a:solidFill>
                <a:sym typeface="+mn-ea"/>
              </a:rPr>
              <a:t> и примеры использования.</a:t>
            </a:r>
            <a:endParaRPr lang="en-US" sz="16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US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Rectangles 13"/>
          <p:cNvSpPr/>
          <p:nvPr/>
        </p:nvSpPr>
        <p:spPr>
          <a:xfrm>
            <a:off x="-128905" y="3950335"/>
            <a:ext cx="7046595" cy="1731645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143510"/>
            <a:ext cx="1932940" cy="4651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7301865" y="33655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301865" y="95758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301865" y="157861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301865" y="282067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344170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301865" y="4062730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Техническая реализация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114665" y="79883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112125" y="1423670"/>
            <a:ext cx="2540" cy="1549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114665" y="204089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8114665" y="2676525"/>
            <a:ext cx="4445" cy="144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08950" y="3281045"/>
            <a:ext cx="5715" cy="1606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114665" y="390398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 bright="2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Астрономические тела и способы их изучения</a:t>
            </a:r>
            <a:endParaRPr lang="ru-RU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14300" indent="0">
              <a:buNone/>
            </a:pPr>
            <a:r>
              <a:rPr lang="ru-RU" altLang="en-US"/>
              <a:t>Пишу про потоки, их позиции на астрономический сфере и другие признаки</a:t>
            </a:r>
            <a:endParaRPr lang="ru-RU" altLang="en-US"/>
          </a:p>
        </p:txBody>
      </p:sp>
      <p:pic>
        <p:nvPicPr>
          <p:cNvPr id="7" name="Picture 6" descr="признаки объекто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1980565"/>
            <a:ext cx="2876550" cy="2009775"/>
          </a:xfrm>
          <a:prstGeom prst="rect">
            <a:avLst/>
          </a:prstGeom>
        </p:spPr>
      </p:pic>
      <p:pic>
        <p:nvPicPr>
          <p:cNvPr id="60" name="Google Shape;60;p14"/>
          <p:cNvPicPr preferRelativeResize="0"/>
          <p:nvPr/>
        </p:nvPicPr>
        <p:blipFill>
          <a:blip r:embed="rId1">
            <a:lum bright="24000"/>
          </a:blip>
          <a:stretch>
            <a:fillRect/>
          </a:stretch>
        </p:blipFill>
        <p:spPr>
          <a:xfrm>
            <a:off x="0" y="0"/>
            <a:ext cx="91433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s 8"/>
          <p:cNvSpPr/>
          <p:nvPr/>
        </p:nvSpPr>
        <p:spPr>
          <a:xfrm>
            <a:off x="635" y="-243840"/>
            <a:ext cx="9264650" cy="5387340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3" idx="2"/>
            <a:endCxn id="19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/>
        </p:nvSpPr>
        <p:spPr>
          <a:xfrm>
            <a:off x="-635" y="288290"/>
            <a:ext cx="6918325" cy="7296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Потоки (яркость излучения)</a:t>
            </a:r>
            <a:endParaRPr lang="ru-RU"/>
          </a:p>
        </p:txBody>
      </p:sp>
      <p:pic>
        <p:nvPicPr>
          <p:cNvPr id="10" name="Picture 9" descr="ВВЕДЕНИЕ_поток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154430"/>
            <a:ext cx="5429250" cy="36195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Что из себя представляет признак потока?</a:t>
            </a:r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Телескопы сканируют небесную сферу с помощью фильтров, и получают на выход картинку яркости объектов. Как правило у телескопов присутсвует много разных фильтров, и соотвественно картинок получается много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.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Телескопы тоже бывают разные, изучают излучение тел в разных спектральных диапазонах. Вот представленно астрономическое тело в 3х разных обзорах - ...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Как видно - картина разная.</a:t>
            </a:r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Из таких изображений у телескопов выделаются численные характеристики яркости и помещаются в таблицу описания объектов.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 bright="2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" name="Rectangles 10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Астрономические тела и способы их изучения</a:t>
            </a:r>
            <a:endParaRPr lang="ru-RU" altLang="en-US"/>
          </a:p>
        </p:txBody>
      </p:sp>
      <p:sp>
        <p:nvSpPr>
          <p:cNvPr id="12" name="Rectangles 1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3" idx="2"/>
            <a:endCxn id="19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/>
        </p:nvSpPr>
        <p:spPr>
          <a:xfrm>
            <a:off x="-635" y="288290"/>
            <a:ext cx="6918325" cy="7296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Позиция тел на космической сфере</a:t>
            </a:r>
            <a:endParaRPr lang="ru-RU"/>
          </a:p>
        </p:txBody>
      </p:sp>
      <p:pic>
        <p:nvPicPr>
          <p:cNvPr id="10" name="Picture 9" descr="ВВЕДЕНИЕ_позиция_на_сфер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1260475"/>
            <a:ext cx="5971540" cy="359283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Помимо яркости излучения необходимым элементом описания объекта являестя его позиция на космической сфере. Координаты объекта. </a:t>
            </a:r>
            <a:endParaRPr lang="ru-RU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 bright="2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0"/>
            <a:ext cx="9265285" cy="514413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Астрономические тела и способы их изучения</a:t>
            </a:r>
            <a:endParaRPr lang="ru-RU" altLang="en-US"/>
          </a:p>
        </p:txBody>
      </p:sp>
      <p:sp>
        <p:nvSpPr>
          <p:cNvPr id="12" name="Rectangles 1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3" idx="2"/>
            <a:endCxn id="19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-128905" y="-439420"/>
            <a:ext cx="7046595" cy="1457325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/>
        </p:nvSpPr>
        <p:spPr>
          <a:xfrm>
            <a:off x="-635" y="288290"/>
            <a:ext cx="6918325" cy="7296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/>
              <a:t>Другие признаки</a:t>
            </a:r>
            <a:endParaRPr lang="ru-RU" alt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 bright="2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5" name="Rectangles 24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Астрономические тела и способы их изучения</a:t>
            </a:r>
            <a:endParaRPr lang="ru-RU" altLang="en-US"/>
          </a:p>
        </p:txBody>
      </p:sp>
      <p:sp>
        <p:nvSpPr>
          <p:cNvPr id="12" name="Rectangles 1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3" idx="2"/>
            <a:endCxn id="19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/>
        </p:nvSpPr>
        <p:spPr>
          <a:xfrm>
            <a:off x="-635" y="288290"/>
            <a:ext cx="6918325" cy="7296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/>
              <a:t>Каталоги</a:t>
            </a:r>
            <a:endParaRPr lang="ru-RU" altLang="ru-RU"/>
          </a:p>
        </p:txBody>
      </p:sp>
      <p:pic>
        <p:nvPicPr>
          <p:cNvPr id="23" name="Picture 22" descr="ВВЕДЕНИЕ_каталоги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975" y="1489710"/>
            <a:ext cx="6971665" cy="285178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Как я уже говорил, каталоги бывают разных спектральных диапазонов. Оптические, рентгеновские, инфракрасные и другие.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r>
              <a:rPr lang="ru-RU" altLang="en-US">
                <a:solidFill>
                  <a:schemeClr val="tx1"/>
                </a:solidFill>
              </a:rPr>
              <a:t>Признаки потоков в разных диапазонах сильно отличаются. Слабые тусклые объекты в оптическом обзоре могут быть ярчайшими источниками в рентгеновском.</a:t>
            </a:r>
            <a:endParaRPr lang="ru-RU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 bright="2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Rectangles 7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Астрономические тела и способы их изучения</a:t>
            </a:r>
            <a:endParaRPr lang="ru-RU" altLang="en-US"/>
          </a:p>
        </p:txBody>
      </p:sp>
      <p:sp>
        <p:nvSpPr>
          <p:cNvPr id="12" name="Rectangles 1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3" idx="2"/>
            <a:endCxn id="19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/>
        </p:nvSpPr>
        <p:spPr>
          <a:xfrm>
            <a:off x="-635" y="288290"/>
            <a:ext cx="6918325" cy="7296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/>
              <a:t>Каталоги - общие характеристики</a:t>
            </a:r>
            <a:endParaRPr lang="ru-RU" altLang="ru-RU"/>
          </a:p>
        </p:txBody>
      </p:sp>
      <p:graphicFrame>
        <p:nvGraphicFramePr>
          <p:cNvPr id="4" name="Table 3"/>
          <p:cNvGraphicFramePr/>
          <p:nvPr/>
        </p:nvGraphicFramePr>
        <p:xfrm>
          <a:off x="651510" y="1805940"/>
          <a:ext cx="5614035" cy="2297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740"/>
                <a:gridCol w="1452880"/>
                <a:gridCol w="1302385"/>
                <a:gridCol w="1256030"/>
              </a:tblGrid>
              <a:tr h="74295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Диапазон</a:t>
                      </a:r>
                      <a:endParaRPr lang="ru-RU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Характерный размер</a:t>
                      </a:r>
                      <a:endParaRPr lang="ru-RU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Точность локализации</a:t>
                      </a:r>
                      <a:endParaRPr lang="ru-RU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Представители</a:t>
                      </a:r>
                      <a:endParaRPr lang="ru-RU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Оптический</a:t>
                      </a:r>
                      <a:endParaRPr lang="ru-RU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rgbClr val="C00000"/>
                          </a:solidFill>
                        </a:rPr>
                        <a:t>1-3 млрд</a:t>
                      </a:r>
                      <a:r>
                        <a:rPr lang="ru-RU" altLang="en-US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ru-RU" altLang="en-US"/>
                        <a:t>источников</a:t>
                      </a:r>
                      <a:endParaRPr lang="ru-RU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~0.1</a:t>
                      </a:r>
                      <a:r>
                        <a:rPr lang="ru-RU" altLang="en-US"/>
                        <a:t> угловая секунда</a:t>
                      </a:r>
                      <a:endParaRPr lang="ru-RU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GAIA</a:t>
                      </a:r>
                      <a:endParaRPr lang="en-US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Рентгеновский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300-600 тыс. источников 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~</a:t>
                      </a:r>
                      <a:r>
                        <a:rPr lang="ru-RU" altLang="en-US" sz="1400">
                          <a:solidFill>
                            <a:srgbClr val="C00000"/>
                          </a:solidFill>
                          <a:sym typeface="+mn-ea"/>
                        </a:rPr>
                        <a:t>1-5</a:t>
                      </a:r>
                      <a:r>
                        <a:rPr lang="ru-RU" altLang="en-US" sz="1400">
                          <a:sym typeface="+mn-ea"/>
                        </a:rPr>
                        <a:t> угловых секунд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XMM-NEWTON</a:t>
                      </a:r>
                      <a:endParaRPr lang="en-US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Инфракрасный</a:t>
                      </a:r>
                      <a:endParaRPr lang="ru-RU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~ 1 </a:t>
                      </a:r>
                      <a:r>
                        <a:rPr lang="ru-RU" altLang="en-US"/>
                        <a:t>млрд ичтосников</a:t>
                      </a:r>
                      <a:endParaRPr lang="ru-RU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~0.1</a:t>
                      </a:r>
                      <a:r>
                        <a:rPr lang="ru-RU" altLang="en-US" sz="1400">
                          <a:sym typeface="+mn-ea"/>
                        </a:rPr>
                        <a:t> угловая секунда</a:t>
                      </a:r>
                      <a:endParaRPr 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WISE</a:t>
                      </a:r>
                      <a:endParaRPr 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3" name="Rounded Rectangle 22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Вот основные характеристики каталогов из разных спектральных диапазонов. 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r>
              <a:rPr lang="ru-RU" altLang="en-US">
                <a:solidFill>
                  <a:schemeClr val="tx1"/>
                </a:solidFill>
              </a:rPr>
              <a:t>Видно, что оптические да и инфракрасные каталоги отличаются своей массивностью. Огромное количество объектов.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Рентгеновский же обзор отличаеется низкой точностью локализации. Ошибка определения координат у объектов сильно больше. На следующем слайде подробнее про ошибку.</a:t>
            </a:r>
            <a:endParaRPr lang="ru-RU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 bright="2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3" name="Rectangles 22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Астрономические тела и способы их изучения</a:t>
            </a:r>
            <a:endParaRPr lang="ru-RU" altLang="en-US"/>
          </a:p>
        </p:txBody>
      </p:sp>
      <p:sp>
        <p:nvSpPr>
          <p:cNvPr id="12" name="Rectangles 1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3" idx="2"/>
            <a:endCxn id="19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/>
        </p:nvSpPr>
        <p:spPr>
          <a:xfrm>
            <a:off x="-635" y="288290"/>
            <a:ext cx="6918325" cy="7296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 fontScale="7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>
                <a:sym typeface="+mn-ea"/>
              </a:rPr>
              <a:t>Особенность локализации рентгеновских каталогов</a:t>
            </a:r>
            <a:endParaRPr lang="ru-RU" altLang="ru-RU"/>
          </a:p>
        </p:txBody>
      </p:sp>
      <p:pic>
        <p:nvPicPr>
          <p:cNvPr id="18" name="Picture 17" descr="ВВЕДЕНИЕ_ошибка_рентген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75" y="1089025"/>
            <a:ext cx="3861435" cy="397319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9740900" y="-374015"/>
            <a:ext cx="4084955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Тут представлено три изображения космической области из трех диапазонов. Как видимо инфракрасный и оптичнеский обзор хорошо согласуются. Достаточно лагко увидить соответсвия между обьектами - найти отождествления.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r>
              <a:rPr lang="ru-RU" altLang="en-US">
                <a:solidFill>
                  <a:schemeClr val="tx1"/>
                </a:solidFill>
              </a:rPr>
              <a:t>С рентгеновким же обзором картина совсем другая. Абсолютно не ясно, какое из тел оптического или инфракрасного обзора так ярко излучает в рентгене.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r>
              <a:rPr lang="ru-RU" altLang="en-US">
                <a:solidFill>
                  <a:schemeClr val="tx1"/>
                </a:solidFill>
              </a:rPr>
              <a:t>Собственно это и есть показатель выской позиыионной ошибки рентгеновского диапазона. Фактическое положение обьекта, излучающего ренгено может сильно варьироваться.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r>
              <a:rPr lang="ru-RU" altLang="en-US">
                <a:solidFill>
                  <a:schemeClr val="tx1"/>
                </a:solidFill>
              </a:rPr>
              <a:t>Собственно первая из задач, решаемая мной состояла в том, чтобы найти отождествения между рентгеновским и оптическим каталогом. То есть понять, в частности, какое из тел так ярко светит.</a:t>
            </a:r>
            <a:endParaRPr lang="ru-RU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14998</Words>
  <Application>WPS Presentation</Application>
  <PresentationFormat/>
  <Paragraphs>761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Arial</vt:lpstr>
      <vt:lpstr>SimSun</vt:lpstr>
      <vt:lpstr>Wingdings</vt:lpstr>
      <vt:lpstr>Arial</vt:lpstr>
      <vt:lpstr>Lora SemiBold</vt:lpstr>
      <vt:lpstr>Microsoft YaHei</vt:lpstr>
      <vt:lpstr>Arial Unicode MS</vt:lpstr>
      <vt:lpstr>Simple Light</vt:lpstr>
      <vt:lpstr>CosMatch: Инструмент для отождествления и поиска астрономических объектов с использованием машинного обучения</vt:lpstr>
      <vt:lpstr>PowerPoint 演示文稿</vt:lpstr>
      <vt:lpstr>Введение в тему: рентгеновское небо</vt:lpstr>
      <vt:lpstr>Астрономические тела и способы их изучения</vt:lpstr>
      <vt:lpstr>Астрономические тела и способы их изучения</vt:lpstr>
      <vt:lpstr>Астрономические тела и способы их изучения</vt:lpstr>
      <vt:lpstr>Астрономические тела и способы их изучения</vt:lpstr>
      <vt:lpstr>Астрономические тела и способы их изучения</vt:lpstr>
      <vt:lpstr>Астрономические тела и способы их изучения</vt:lpstr>
      <vt:lpstr>Астрономические тела и способы их изучения</vt:lpstr>
      <vt:lpstr>PowerPoint 演示文稿</vt:lpstr>
      <vt:lpstr>Астрономические тела и способы их изучения</vt:lpstr>
      <vt:lpstr>Введение в тему: редкие объекты.</vt:lpstr>
      <vt:lpstr>Различные редкие классы</vt:lpstr>
      <vt:lpstr>Постановка задачи поиска объектов редких классов</vt:lpstr>
      <vt:lpstr>Актуальность</vt:lpstr>
      <vt:lpstr>Постановка задачи</vt:lpstr>
      <vt:lpstr>PowerPoint 演示文稿</vt:lpstr>
      <vt:lpstr>Обзор наборов данных </vt:lpstr>
      <vt:lpstr>Обзор HMXB </vt:lpstr>
      <vt:lpstr>Обзор существующих алгоритмов отождествления</vt:lpstr>
      <vt:lpstr>Обзор существующих алгоритмов отождествления</vt:lpstr>
      <vt:lpstr>Обзор алгоритмов сжатия пространства</vt:lpstr>
      <vt:lpstr>Обзор алгоритмов кластеризации</vt:lpstr>
      <vt:lpstr>PowerPoint 演示文稿</vt:lpstr>
      <vt:lpstr>Выводы из обзора</vt:lpstr>
      <vt:lpstr>Подготовка набора данных</vt:lpstr>
      <vt:lpstr>Сжатие пространства</vt:lpstr>
      <vt:lpstr>Эксперимент t-SNE при разном perplexity</vt:lpstr>
      <vt:lpstr>Эксперимент t-SNE c разными признаками</vt:lpstr>
      <vt:lpstr>Сжатие пространства: лучшая модель</vt:lpstr>
      <vt:lpstr>Кластеризация и ранжирование</vt:lpstr>
      <vt:lpstr>Визуализация кластеризации</vt:lpstr>
      <vt:lpstr>PowerPoint 演示文稿</vt:lpstr>
      <vt:lpstr>Модуль search внутри пакета CosMatch</vt:lpstr>
      <vt:lpstr>Результаты</vt:lpstr>
      <vt:lpstr>Техническая реализация: Пакет CosMatch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CosMatch: Инструмент для отождествления и поиска астрономических объектов с использованием машинного обучения</dc:title>
  <dc:creator/>
  <cp:lastModifiedBy>kirte</cp:lastModifiedBy>
  <cp:revision>75</cp:revision>
  <dcterms:created xsi:type="dcterms:W3CDTF">2024-03-23T16:24:00Z</dcterms:created>
  <dcterms:modified xsi:type="dcterms:W3CDTF">2024-04-12T14:20:39Z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24B45FA1D62E4874BB66452201DAFCAA_13</vt:lpwstr>
  </property>
  <property fmtid="{D5CDD505-2E9C-101B-9397-08002B2CF9AE}" pid="3" name="KSOProductBuildVer">
    <vt:lpwstr>1033-12.2.0.13472</vt:lpwstr>
  </property>
</Properties>
</file>